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media/image4.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18288000" cy="10287000"/>
  <p:notesSz cx="6858000" cy="9144000"/>
  <p:embeddedFontLst>
    <p:embeddedFont>
      <p:font typeface="Playfair Display" panose="00000500000000000000"/>
      <p:regular r:id="rId25"/>
    </p:embeddedFont>
    <p:embeddedFont>
      <p:font typeface="Roboto" panose="02000000000000000000"/>
      <p:regular r:id="rId26"/>
    </p:embeddedFont>
    <p:embeddedFont>
      <p:font typeface="Roboto Condensed" panose="02000000000000000000"/>
      <p:regular r:id="rId27"/>
    </p:embeddedFont>
    <p:embeddedFont>
      <p:font typeface="Barlow Medium"/>
      <p:regular r:id="rId28"/>
    </p:embeddedFont>
    <p:embeddedFont>
      <p:font typeface="PT Sans" panose="020B0503020203020204"/>
      <p:regular r:id="rId29"/>
    </p:embeddedFont>
    <p:embeddedFont>
      <p:font typeface="RoxboroughCF" panose="00000500000000000000"/>
      <p:regular r:id="rId30"/>
    </p:embeddedFont>
    <p:embeddedFont>
      <p:font typeface="Calibri" panose="020F0502020204030204" charset="0"/>
      <p:regular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6"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showGuides="1">
      <p:cViewPr varScale="1">
        <p:scale>
          <a:sx n="68" d="100"/>
          <a:sy n="68" d="100"/>
        </p:scale>
        <p:origin x="222" y="84"/>
      </p:cViewPr>
      <p:guideLst>
        <p:guide orient="horz" pos="2126"/>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font" Target="fonts/font7.fntdata"/><Relationship Id="rId30" Type="http://schemas.openxmlformats.org/officeDocument/2006/relationships/font" Target="fonts/font6.fntdata"/><Relationship Id="rId3" Type="http://schemas.openxmlformats.org/officeDocument/2006/relationships/slide" Target="slides/slide1.xml"/><Relationship Id="rId29" Type="http://schemas.openxmlformats.org/officeDocument/2006/relationships/font" Target="fonts/font5.fntdata"/><Relationship Id="rId28" Type="http://schemas.openxmlformats.org/officeDocument/2006/relationships/font" Target="fonts/font4.fntdata"/><Relationship Id="rId27" Type="http://schemas.openxmlformats.org/officeDocument/2006/relationships/font" Target="fonts/font3.fntdata"/><Relationship Id="rId26" Type="http://schemas.openxmlformats.org/officeDocument/2006/relationships/font" Target="fonts/font2.fntdata"/><Relationship Id="rId25" Type="http://schemas.openxmlformats.org/officeDocument/2006/relationships/font" Target="fonts/font1.fntdata"/><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World is in your pocket</a:t>
            </a:r>
            <a:endParaRPr lang="en-US"/>
          </a:p>
          <a:p>
            <a:endParaRPr lang="en-US"/>
          </a:p>
          <a:p>
            <a:r>
              <a:rPr lang="en-US" altLang="en-US"/>
              <a:t>oThe modern reality of constant digital connectivity.</a:t>
            </a:r>
            <a:endParaRPr lang="en-US" altLang="en-US"/>
          </a:p>
          <a:p>
            <a:endParaRPr lang="en-US" altLang="en-US"/>
          </a:p>
          <a:p>
            <a:r>
              <a:rPr lang="en-US" altLang="en-US"/>
              <a:t>oThe paradox of being connected to the whole world while feeling disconnected inside.</a:t>
            </a:r>
            <a:endParaRPr lang="en-US" altLang="en-US"/>
          </a:p>
          <a:p>
            <a:endParaRPr lang="en-US" altLang="en-US"/>
          </a:p>
          <a:p>
            <a:r>
              <a:rPr lang="en-US" altLang="en-US"/>
              <a:t>oNormalizing the mental clutter and fatigue students feel every day.</a:t>
            </a:r>
            <a:endParaRPr lang="en-US" alt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World is in your pocket</a:t>
            </a:r>
            <a:endParaRPr lang="en-US"/>
          </a:p>
          <a:p>
            <a:endParaRPr lang="en-US"/>
          </a:p>
          <a:p>
            <a:r>
              <a:rPr lang="en-US"/>
              <a:t>We aren't lazy; we are just overwhelmed. Our minds are constantly busy, but our hearts feel quiet and tired.</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ltLang="en-US"/>
              <a:t>oReframe distraction: Its not just about spending hours on social media or playing games.</a:t>
            </a:r>
            <a:endParaRPr lang="en-US" altLang="en-US"/>
          </a:p>
          <a:p>
            <a:endParaRPr lang="en-US" altLang="en-US"/>
          </a:p>
          <a:p>
            <a:r>
              <a:rPr lang="en-US" altLang="en-US"/>
              <a:t>oDistraction is anything that dims your awareness of who you are and why you’re here.</a:t>
            </a:r>
            <a:endParaRPr lang="en-US" altLang="en-US"/>
          </a:p>
          <a:p>
            <a:endParaRPr lang="en-US" altLang="en-US"/>
          </a:p>
          <a:p>
            <a:r>
              <a:rPr lang="en-US" altLang="en-US"/>
              <a:t>oThe three core connections we lose track of when we drift.</a:t>
            </a:r>
            <a:endParaRPr lang="en-US" alt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Anchoring the Heart</a:t>
            </a:r>
            <a:endParaRPr lang="en-US"/>
          </a:p>
          <a:p>
            <a:endParaRPr lang="en-US"/>
          </a:p>
          <a:p>
            <a:r>
              <a:rPr lang="en-US"/>
              <a:t>Write it down...</a:t>
            </a:r>
            <a:endParaRPr lang="en-US"/>
          </a:p>
          <a:p>
            <a:r>
              <a:rPr lang="en-US"/>
              <a:t>What's your attachment?</a:t>
            </a:r>
            <a:endParaRPr lang="en-US"/>
          </a:p>
          <a:p>
            <a:r>
              <a:rPr lang="en-US"/>
              <a:t>What weighs you down?</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ltLang="en-US"/>
              <a:t>oHeart attachments: What happens when we tie our self-worth to temporary things?</a:t>
            </a:r>
            <a:endParaRPr lang="en-US" altLang="en-US"/>
          </a:p>
          <a:p>
            <a:endParaRPr lang="en-US" altLang="en-US"/>
          </a:p>
          <a:p>
            <a:r>
              <a:rPr lang="en-US" altLang="en-US"/>
              <a:t>oGrades, social validation, and perfectionism as unstable anchors.</a:t>
            </a:r>
            <a:endParaRPr lang="en-US" altLang="en-US"/>
          </a:p>
          <a:p>
            <a:endParaRPr lang="en-US" altLang="en-US"/>
          </a:p>
          <a:p>
            <a:r>
              <a:rPr lang="en-US" altLang="en-US"/>
              <a:t>oTrue stability comes from anchoring to Al-Baqi (The Everlasting).</a:t>
            </a:r>
            <a:endParaRPr lang="en-US" alt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When the check-engine light comes on in a car, you don't beat up the car; you thank the light for telling you to pull over and check the oil. Emptiness, anxiety, and burnout are just spiritual check-engine lights. They are gentle invitations from Allah saying: 'Come back home. You were made for more than just surviving daily stress.'"</a:t>
            </a:r>
            <a:endParaRPr lang="en-US"/>
          </a:p>
          <a:p>
            <a:endParaRPr lang="en-US"/>
          </a:p>
          <a:p>
            <a:r>
              <a:rPr lang="en-US"/>
              <a:t>Guidance from Above</a:t>
            </a:r>
            <a:endParaRPr lang="en-US"/>
          </a:p>
          <a:p>
            <a:endParaRPr lang="en-US"/>
          </a:p>
          <a:p>
            <a:endParaRPr lang="en-US"/>
          </a:p>
          <a:p>
            <a:r>
              <a:rPr lang="en-US"/>
              <a:t>"In his book Beacons, Dr. Mohamed Hatta Shaharom who is a psychiatrist and scholar explores how the Quran isn't just a book of ancient history or rules. It is a practical guide for modern psychological wellness.</a:t>
            </a:r>
            <a:endParaRPr lang="en-US"/>
          </a:p>
          <a:p>
            <a:endParaRPr lang="en-US"/>
          </a:p>
          <a:p>
            <a:r>
              <a:rPr lang="en-US"/>
              <a:t>The Quran describes itself as bringing us out of Dhulumat (layers of darkness) into Nur (light). In Surah Ar-Ra'd, Allah tells us: 'Unquestionably, by the remembrance of Allah do hearts find rest.' When your mind is racing at midnight over assignments, true calm doesn't come from another hour of scrolling; it comes from remembering who is ultimately in control of your destiny."</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Alignment — Finding Your Ikigai</a:t>
            </a:r>
            <a:endParaRPr lang="en-US"/>
          </a:p>
          <a:p>
            <a:endParaRPr lang="en-US"/>
          </a:p>
          <a:p>
            <a:r>
              <a:rPr lang="en-US"/>
              <a:t>Have you heard of IKIGAI?</a:t>
            </a:r>
            <a:endParaRPr lang="en-US"/>
          </a:p>
          <a:p>
            <a:endParaRPr lang="en-US"/>
          </a:p>
          <a:p>
            <a:r>
              <a:rPr lang="en-US"/>
              <a:t>It translates roughly to 'your reason to jump out of bed in the morning.'</a:t>
            </a:r>
            <a:endParaRPr lang="en-US"/>
          </a:p>
          <a:p>
            <a:endParaRPr lang="en-US"/>
          </a:p>
          <a:p>
            <a:r>
              <a:rPr lang="en-US"/>
              <a:t>The Japanese noticed that the happiest, longest-living people are those who align four things: </a:t>
            </a:r>
            <a:endParaRPr lang="en-US"/>
          </a:p>
          <a:p>
            <a:endParaRPr lang="en-US"/>
          </a:p>
          <a:p>
            <a:r>
              <a:rPr lang="en-US"/>
              <a:t>what they love doing, </a:t>
            </a:r>
            <a:endParaRPr lang="en-US"/>
          </a:p>
          <a:p>
            <a:r>
              <a:rPr lang="en-US"/>
              <a:t>what they are good at, </a:t>
            </a:r>
            <a:endParaRPr lang="en-US"/>
          </a:p>
          <a:p>
            <a:r>
              <a:rPr lang="en-US"/>
              <a:t>what the world actually needs, and </a:t>
            </a:r>
            <a:endParaRPr lang="en-US"/>
          </a:p>
          <a:p>
            <a:r>
              <a:rPr lang="en-US"/>
              <a:t>what can sustain their livelihood. </a:t>
            </a:r>
            <a:endParaRPr lang="en-US"/>
          </a:p>
          <a:p>
            <a:endParaRPr lang="en-US"/>
          </a:p>
          <a:p>
            <a:r>
              <a:rPr lang="en-US"/>
              <a:t>When you find the intersection of those four, work stops feeling like a chore and starts feeling like fulfillment. </a:t>
            </a:r>
            <a:endParaRPr lang="en-US"/>
          </a:p>
          <a:p>
            <a:endParaRPr lang="en-US"/>
          </a:p>
          <a:p>
            <a:r>
              <a:rPr lang="en-US"/>
              <a:t>But as Muslims, there is one crucial dimension we need to add to this."</a:t>
            </a:r>
            <a:endParaRPr lang="en-US"/>
          </a:p>
          <a:p>
            <a:endParaRPr lang="en-US"/>
          </a:p>
          <a:p>
            <a:r>
              <a:rPr lang="en-US"/>
              <a:t>"If we take Ikigai and view it through the lens of Islam, the central intersection becomes Niyyah (intention) and Khidmah (service for Allah's sake).</a:t>
            </a:r>
            <a:endParaRPr lang="en-US"/>
          </a:p>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Alignment — Finding Your Ikigai</a:t>
            </a:r>
            <a:endParaRPr lang="en-US"/>
          </a:p>
          <a:p>
            <a:endParaRPr lang="en-US"/>
          </a:p>
          <a:p>
            <a:r>
              <a:rPr lang="en-US"/>
              <a:t>Aligning Ikigai with an Islamic framework bridges a psychological model of self-actualization with a faith-based worldview focused on spiritual purpose (Ubudiyyah) and earthly stewardship (Khilafah). While Ikigai asks "What gives me joy and purpose in this life?", the Islamic lens expands this to "How does my purpose serve my Creator, benefit creation, and secure my outcome in the Hereafter (Aakhirah)?"</a:t>
            </a:r>
            <a:endParaRPr lang="en-US"/>
          </a:p>
          <a:p>
            <a:endParaRPr lang="en-US"/>
          </a:p>
          <a:p>
            <a:r>
              <a:rPr lang="en-US"/>
              <a:t>four pillars of Ikigai translate directly into foundational Islamic concepts:</a:t>
            </a:r>
            <a:endParaRPr lang="en-US"/>
          </a:p>
          <a:p>
            <a:endParaRPr lang="en-US"/>
          </a:p>
          <a:p>
            <a:r>
              <a:rPr lang="en-US"/>
              <a:t>What you LOVE → Niyyah (Intention) &amp; Ihsan (Excellence)</a:t>
            </a:r>
            <a:endParaRPr lang="en-US"/>
          </a:p>
          <a:p>
            <a:r>
              <a:rPr lang="en-US"/>
              <a:t>In Islam, doing what you love is elevated by sincere intention. When you align your natural interests with pleasing God (Rida Allah), everyday passions become acts of worship (Ibadah).</a:t>
            </a:r>
            <a:endParaRPr lang="en-US"/>
          </a:p>
          <a:p>
            <a:endParaRPr lang="en-US"/>
          </a:p>
          <a:p>
            <a:r>
              <a:rPr lang="en-US"/>
              <a:t>What you are GOOD AT → Amanah (Trust) &amp; Itqan (Mastery)</a:t>
            </a:r>
            <a:endParaRPr lang="en-US"/>
          </a:p>
          <a:p>
            <a:r>
              <a:rPr lang="en-US"/>
              <a:t>Your innate talents and skills are gifts given by God on trust (Amanah). The Prophet Muhammad taught that God loves when a person performs a task with Itqan (thoroughness and mastery).</a:t>
            </a:r>
            <a:endParaRPr lang="en-US"/>
          </a:p>
          <a:p>
            <a:endParaRPr lang="en-US"/>
          </a:p>
          <a:p>
            <a:r>
              <a:rPr lang="en-US"/>
              <a:t>What the WORLD NEEDS → Khilafah (Stewardship) &amp; Naf' (Benefit to Others)</a:t>
            </a:r>
            <a:endParaRPr lang="en-US"/>
          </a:p>
          <a:p>
            <a:r>
              <a:rPr lang="en-US"/>
              <a:t>Islam places high value on social utility. The Prophet stated, "The best of people are those who are most beneficial to others." Serving societal needs aligns with the Islamic duty of stewardship over the earth and community.</a:t>
            </a:r>
            <a:endParaRPr lang="en-US"/>
          </a:p>
          <a:p>
            <a:endParaRPr lang="en-US"/>
          </a:p>
          <a:p>
            <a:r>
              <a:rPr lang="en-US"/>
              <a:t>What you can be PAID FOR → Halal Rizq (Lawful Sustenance)</a:t>
            </a:r>
            <a:endParaRPr lang="en-US"/>
          </a:p>
          <a:p>
            <a:r>
              <a:rPr lang="en-US"/>
              <a:t>Earning a living is not purely secular in Islam; seeking Halal (permissible) income to support oneself and family is considered a spiritual obligation and a form of jihad (striving).</a:t>
            </a:r>
            <a:endParaRPr lang="en-US"/>
          </a:p>
          <a:p>
            <a:endParaRPr lang="en-US"/>
          </a:p>
          <a:p>
            <a:r>
              <a:rPr lang="en-US"/>
              <a:t>The "5th Element": Adding the Eternal Lens</a:t>
            </a:r>
            <a:endParaRPr lang="en-US"/>
          </a:p>
          <a:p>
            <a:r>
              <a:rPr lang="en-US"/>
              <a:t>In the conventional Ikigai framework, the center point yields earthly happiness and financial sustainability. From an Islamic perspective, an essential dimension sits above and through all four circles: Pleased with Allah, and Allah pleased with them (Radiyallahu 'anhum wa radoo 'anhu).</a:t>
            </a:r>
            <a:endParaRPr lang="en-US"/>
          </a:p>
          <a:p>
            <a:r>
              <a:rPr lang="en-US"/>
              <a:t>__________________________________</a:t>
            </a:r>
            <a:endParaRPr lang="en-US"/>
          </a:p>
          <a:p>
            <a:r>
              <a:rPr lang="en-US"/>
              <a:t>An "Islamic Ikigai" ensures that:</a:t>
            </a:r>
            <a:endParaRPr lang="en-US"/>
          </a:p>
          <a:p>
            <a:endParaRPr lang="en-US"/>
          </a:p>
          <a:p>
            <a:r>
              <a:rPr lang="en-US"/>
              <a:t>The work remains strictly within Halal boundries.</a:t>
            </a:r>
            <a:endParaRPr lang="en-US"/>
          </a:p>
          <a:p>
            <a:endParaRPr lang="en-US"/>
          </a:p>
          <a:p>
            <a:r>
              <a:rPr lang="en-US"/>
              <a:t>The ultimate objective extends beyond temporal satisfaction to Sadaqah Jariyah (ongoing charity) that yields rewards in the afterlife.</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Energy of Youth</a:t>
            </a:r>
            <a:endParaRPr lang="en-US"/>
          </a:p>
          <a:p>
            <a:endParaRPr lang="en-US"/>
          </a:p>
          <a:p>
            <a:r>
              <a:rPr lang="en-US"/>
              <a:t>"In his letter Dear Youth, Hassan Al-Banna addresses young university students just like us. He points out that throughout human history, every meaningful change, every movement of compassion, and every community transformation was built on the shoulders of youth.</a:t>
            </a:r>
            <a:endParaRPr lang="en-US"/>
          </a:p>
          <a:p>
            <a:endParaRPr lang="en-US"/>
          </a:p>
          <a:p>
            <a:r>
              <a:rPr lang="en-US"/>
              <a:t>Why? Because youth is the time when your heart is most alive, your minds are sharpest, and your capacity to care is at its peak. You don't need a title, a degree, or decades of experience to make a difference. You just need the willingness to show up."</a:t>
            </a:r>
            <a:endParaRPr lang="en-US"/>
          </a:p>
          <a:p>
            <a:endParaRPr lang="en-US"/>
          </a:p>
          <a:p>
            <a:r>
              <a:rPr lang="en-US"/>
              <a:t>Being a Beacon on Campus</a:t>
            </a:r>
            <a:endParaRPr lang="en-US"/>
          </a:p>
          <a:p>
            <a:endParaRPr lang="en-US"/>
          </a:p>
          <a:p>
            <a:r>
              <a:rPr lang="en-US"/>
              <a:t>So what does an awakened Muslim look like right here on the campus?</a:t>
            </a:r>
            <a:endParaRPr lang="en-US"/>
          </a:p>
          <a:p>
            <a:endParaRPr lang="en-US"/>
          </a:p>
          <a:p>
            <a:r>
              <a:rPr lang="en-US"/>
              <a:t>It looks like someone who shows up to group projects on time with Ihsan (excellence). It looks like someone who notices a freshman sitting alone in the cafeteria and asks to join them. It looks like setting up a simple study circle before exams to help struggling classmates. It looks like organizing a small food drive or a cozy night chat. Faith in Sunway isn't about being loud; it’s about being a warm, dependable light wherever you step."</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From Passive Practice to Active Purpose</a:t>
            </a:r>
            <a:endParaRPr lang="en-US"/>
          </a:p>
          <a:p>
            <a:endParaRPr lang="en-US"/>
          </a:p>
          <a:p>
            <a:r>
              <a:rPr lang="en-US"/>
              <a:t>"All of you here inshaAllah are decent people. We attend classes, we perform our daily prayers when required, we don't break major rules—we live at Level 2: 'Practicing.' </a:t>
            </a:r>
            <a:endParaRPr lang="en-US"/>
          </a:p>
          <a:p>
            <a:endParaRPr lang="en-US"/>
          </a:p>
          <a:p>
            <a:r>
              <a:rPr lang="en-US"/>
              <a:t>And that is a good foundation! But Islam didn't come to turn us into isolated practice units who only care about our own spiritual bubbles.</a:t>
            </a:r>
            <a:endParaRPr lang="en-US"/>
          </a:p>
          <a:p>
            <a:endParaRPr lang="en-US"/>
          </a:p>
          <a:p>
            <a:r>
              <a:rPr lang="en-US"/>
              <a:t>Prophet Muhammad (pbuh) said: 'The best of people are those who bring the most benefit to others.' </a:t>
            </a:r>
            <a:endParaRPr lang="en-US"/>
          </a:p>
          <a:p>
            <a:endParaRPr lang="en-US"/>
          </a:p>
          <a:p>
            <a:r>
              <a:rPr lang="en-US"/>
              <a:t>True spiritual awakening happens when you move from 'How do I protect myself?' to 'How can I lift someone else up today?'"</a:t>
            </a:r>
            <a:endParaRPr lang="en-US"/>
          </a:p>
          <a:p>
            <a:endParaRPr lang="en-US"/>
          </a:p>
          <a:p>
            <a:endParaRPr lang="en-US"/>
          </a:p>
          <a:p>
            <a:endParaRPr lang="en-US"/>
          </a:p>
          <a:p>
            <a:r>
              <a:rPr lang="en-US"/>
              <a:t>Being a Beacon on Campus</a:t>
            </a:r>
            <a:endParaRPr lang="en-US"/>
          </a:p>
          <a:p>
            <a:endParaRPr lang="en-US"/>
          </a:p>
          <a:p>
            <a:r>
              <a:rPr lang="en-US"/>
              <a:t>So what does an awakened Muslim look like right here on the Sunway campus?</a:t>
            </a:r>
            <a:endParaRPr lang="en-US"/>
          </a:p>
          <a:p>
            <a:endParaRPr lang="en-US"/>
          </a:p>
          <a:p>
            <a:r>
              <a:rPr lang="en-US"/>
              <a:t>It looks like someone who shows up to group projects on time with Ihsan (excellence). It looks like someone who notices a freshman sitting alone in the cafeteria and asks to join them. It looks like setting up a simple study circle before exams to help struggling classmates. It looks like organizing a small food drive or a cozy night chat. Faith in Sunway isn't about being loud; it’s about being a warm, dependable light wherever you step."</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Overcoming "Not Good Enough"</a:t>
            </a:r>
            <a:endParaRPr lang="en-US"/>
          </a:p>
          <a:p>
            <a:endParaRPr lang="en-US"/>
          </a:p>
          <a:p>
            <a:r>
              <a:rPr lang="en-US"/>
              <a:t>"One of the biggest reasons students hesitate to join Islamic Society activities is a quiet thought in their head: 'I’m not religious enough. My faith has ups and downs. Who am I to contribute?'</a:t>
            </a:r>
            <a:endParaRPr lang="en-US"/>
          </a:p>
          <a:p>
            <a:endParaRPr lang="en-US"/>
          </a:p>
          <a:p>
            <a:r>
              <a:rPr lang="en-US"/>
              <a:t>In the book "I Lost My Way" by, Yasmin Mogahed, she addresses this head-on: </a:t>
            </a:r>
            <a:endParaRPr lang="en-US"/>
          </a:p>
          <a:p>
            <a:endParaRPr lang="en-US"/>
          </a:p>
          <a:p>
            <a:r>
              <a:rPr lang="en-US"/>
              <a:t>Allah does not choose perfect people to do good work; He chooses sincere hearts. You don't join community service because you’re a saint; you join because serving others is how Allah heals your heart. Your flaws don't disqualify you—they make you human and relatable."</a:t>
            </a:r>
            <a:endParaRPr lang="en-US"/>
          </a:p>
          <a:p>
            <a:endParaRPr lang="en-US"/>
          </a:p>
          <a:p>
            <a:r>
              <a:rPr lang="en-US"/>
              <a:t>Mental Health &amp; Spiritual Wellbeing</a:t>
            </a:r>
            <a:endParaRPr lang="en-US"/>
          </a:p>
          <a:p>
            <a:endParaRPr lang="en-US"/>
          </a:p>
          <a:p>
            <a:r>
              <a:rPr lang="en-US"/>
              <a:t>"Now, a very important reminder: You cannot pour from an empty cup or a broken one. In both Beacons and Reclaim Your Heart, the authors remind us that before you go out to serve the world, you must guard your own heart.</a:t>
            </a:r>
            <a:endParaRPr lang="en-US"/>
          </a:p>
          <a:p>
            <a:endParaRPr lang="en-US"/>
          </a:p>
          <a:p>
            <a:r>
              <a:rPr lang="en-US"/>
              <a:t>Activism without spiritual recharge leads to burnout and bitterness. If you join projects or serve society, make sure your daily prayers, your quiet moments of Dhikr, and your rest are non-negotiable. </a:t>
            </a:r>
            <a:endParaRPr lang="en-US"/>
          </a:p>
          <a:p>
            <a:endParaRPr lang="en-US"/>
          </a:p>
          <a:p>
            <a:r>
              <a:rPr lang="en-US"/>
              <a:t>Taking a break to protect your mental health isn't quitting; it's maintenance so you can keep serving long-term."</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We all have different talents and personalities, and that is by design.</a:t>
            </a:r>
            <a:endParaRPr lang="en-US"/>
          </a:p>
          <a:p>
            <a:endParaRPr lang="en-US"/>
          </a:p>
          <a:p>
            <a:endParaRPr lang="en-US"/>
          </a:p>
          <a:p>
            <a:r>
              <a:rPr lang="en-US"/>
              <a:t>oIf you are creative, you are The Visualizer—we need your graphic design, your storytelling, your video editing to share uplifting messages.</a:t>
            </a:r>
            <a:endParaRPr lang="en-US"/>
          </a:p>
          <a:p>
            <a:endParaRPr lang="en-US"/>
          </a:p>
          <a:p>
            <a:r>
              <a:rPr lang="en-US"/>
              <a:t>oIf you love logistics, you are The Builder—you make events run smoothly behind the scenes.</a:t>
            </a:r>
            <a:endParaRPr lang="en-US"/>
          </a:p>
          <a:p>
            <a:endParaRPr lang="en-US"/>
          </a:p>
          <a:p>
            <a:r>
              <a:rPr lang="en-US"/>
              <a:t>oIf you are an introvert who loves deep chats, you are The Listener—we need you to sit with someone who feels lonely on campus.</a:t>
            </a:r>
            <a:endParaRPr lang="en-US"/>
          </a:p>
          <a:p>
            <a:endParaRPr lang="en-US"/>
          </a:p>
          <a:p>
            <a:r>
              <a:rPr lang="en-US"/>
              <a:t>oIf you love reading, you are The Thinker.</a:t>
            </a:r>
            <a:endParaRPr lang="en-US"/>
          </a:p>
          <a:p>
            <a:endParaRPr lang="en-US"/>
          </a:p>
          <a:p>
            <a:r>
              <a:rPr lang="en-US"/>
              <a:t>You don't have to change who you are to be active; you just bring your authentic self to the table."</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Ripple Effect of Small Actions</a:t>
            </a:r>
            <a:endParaRPr lang="en-US"/>
          </a:p>
          <a:p>
            <a:endParaRPr lang="en-US"/>
          </a:p>
          <a:p>
            <a:r>
              <a:rPr lang="en-US"/>
              <a:t>"When I say the word 'activism' or 'getting involved,' some of you might panic thinking, 'I don't have time for intense meetings or mega-events.' But thats a misconception.</a:t>
            </a:r>
            <a:endParaRPr lang="en-US"/>
          </a:p>
          <a:p>
            <a:endParaRPr lang="en-US"/>
          </a:p>
          <a:p>
            <a:r>
              <a:rPr lang="en-US"/>
              <a:t>In Japan, they call it Kaizen; the power of tiny, 1% improvements. </a:t>
            </a:r>
            <a:endParaRPr lang="en-US"/>
          </a:p>
          <a:p>
            <a:endParaRPr lang="en-US"/>
          </a:p>
          <a:p>
            <a:r>
              <a:rPr lang="en-US"/>
              <a:t>In Islam, the Prophet (pbuh) taught us that the deeds most beloved to Allah are those that are consistent, even if they are small. </a:t>
            </a:r>
            <a:endParaRPr lang="en-US"/>
          </a:p>
          <a:p>
            <a:endParaRPr lang="en-US"/>
          </a:p>
          <a:p>
            <a:r>
              <a:rPr lang="en-US"/>
              <a:t>Activism in Sunway Islamic Society doesn't mean changing the world tomorrow. It means doing small, heartfelt things for your fellow students every single week."</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Three Practical Shift Steps</a:t>
            </a:r>
            <a:endParaRPr lang="en-US"/>
          </a:p>
          <a:p>
            <a:endParaRPr lang="en-US"/>
          </a:p>
          <a:p>
            <a:endParaRPr lang="en-US"/>
          </a:p>
          <a:p>
            <a:r>
              <a:rPr lang="en-US"/>
              <a:t>"Let's make this super practical before we wrap up. Here are three tiny steps you can start tonight:</a:t>
            </a:r>
            <a:endParaRPr lang="en-US"/>
          </a:p>
          <a:p>
            <a:endParaRPr lang="en-US"/>
          </a:p>
          <a:p>
            <a:endParaRPr lang="en-US"/>
          </a:p>
          <a:p>
            <a:r>
              <a:rPr lang="en-US"/>
              <a:t>1.Audit your inputs: Take 15 minutes before sleep tonight without your phone. Let your brain declutter and talk to Allah in plain English or BM.</a:t>
            </a:r>
            <a:endParaRPr lang="en-US"/>
          </a:p>
          <a:p>
            <a:endParaRPr lang="en-US"/>
          </a:p>
          <a:p>
            <a:r>
              <a:rPr lang="en-US"/>
              <a:t>2.Define your anchor: Before you open your laptop tomorrow for classes, pause for 5 seconds and say: 'O Allah, I am studying this so I can be useful to others.'</a:t>
            </a:r>
            <a:endParaRPr lang="en-US"/>
          </a:p>
          <a:p>
            <a:endParaRPr lang="en-US"/>
          </a:p>
          <a:p>
            <a:r>
              <a:rPr lang="en-US"/>
              <a:t>3.Take one micro-step: Say 'yes' to assisting with just one small task in the society this intake—whether it’s designing one poster or helping carry a chair."</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 Letter to Your Future Self</a:t>
            </a:r>
            <a:endParaRPr lang="en-US"/>
          </a:p>
          <a:p>
            <a:endParaRPr lang="en-US"/>
          </a:p>
          <a:p>
            <a:r>
              <a:rPr lang="en-US"/>
              <a:t>Take 5 mins,  and write a letter to yourself. </a:t>
            </a:r>
            <a:endParaRPr lang="en-US"/>
          </a:p>
          <a:p>
            <a:endParaRPr lang="en-US"/>
          </a:p>
          <a:p>
            <a:r>
              <a:rPr lang="en-US"/>
              <a:t>Picture yourself 3 or 4 years from now, wearing your graduation gown, standing right outside this campus building. You look back at your university years.</a:t>
            </a:r>
            <a:endParaRPr lang="en-US"/>
          </a:p>
          <a:p>
            <a:endParaRPr lang="en-US"/>
          </a:p>
          <a:p>
            <a:r>
              <a:rPr lang="en-US"/>
              <a:t>After 5mins...... </a:t>
            </a:r>
            <a:endParaRPr lang="en-US"/>
          </a:p>
          <a:p>
            <a:endParaRPr lang="en-US"/>
          </a:p>
          <a:p>
            <a:r>
              <a:rPr lang="en-US"/>
              <a:t>In your letter, reflect....</a:t>
            </a:r>
            <a:endParaRPr lang="en-US"/>
          </a:p>
          <a:p>
            <a:endParaRPr lang="en-US"/>
          </a:p>
          <a:p>
            <a:r>
              <a:rPr lang="en-US"/>
              <a:t>Do you want to remember these years only as a blur of late-night cramming, assignment stress, and endless scrolling on your phone? </a:t>
            </a:r>
            <a:endParaRPr lang="en-US"/>
          </a:p>
          <a:p>
            <a:endParaRPr lang="en-US"/>
          </a:p>
          <a:p>
            <a:r>
              <a:rPr lang="en-US"/>
              <a:t>Or do you want to remember these years as the time your soul woke up? </a:t>
            </a:r>
            <a:endParaRPr lang="en-US"/>
          </a:p>
          <a:p>
            <a:endParaRPr lang="en-US"/>
          </a:p>
          <a:p>
            <a:r>
              <a:rPr lang="en-US"/>
              <a:t>The time you built real friendships, helped people, found your Ikigai, and grew closer to Allah? </a:t>
            </a:r>
            <a:endParaRPr lang="en-US"/>
          </a:p>
          <a:p>
            <a:endParaRPr lang="en-US"/>
          </a:p>
          <a:p>
            <a:r>
              <a:rPr lang="en-US"/>
              <a:t>The choice is made in the small decisions you make today."</a:t>
            </a:r>
            <a:endParaRPr lang="en-US"/>
          </a:p>
          <a:p>
            <a:endParaRPr lang="en-US"/>
          </a:p>
          <a:p>
            <a:r>
              <a:rPr lang="en-US"/>
              <a:t>---------------------------------------</a:t>
            </a:r>
            <a:endParaRPr lang="en-US"/>
          </a:p>
          <a:p>
            <a:r>
              <a:rPr lang="en-US"/>
              <a:t>"To wrap it all up:</a:t>
            </a:r>
            <a:endParaRPr lang="en-US"/>
          </a:p>
          <a:p>
            <a:endParaRPr lang="en-US"/>
          </a:p>
          <a:p>
            <a:endParaRPr lang="en-US"/>
          </a:p>
          <a:p>
            <a:r>
              <a:rPr lang="en-US"/>
              <a:t>oFrom Yasmin Mogahed, we learned to unhook our hearts from temporary stress and anchor them to Allah.</a:t>
            </a:r>
            <a:endParaRPr lang="en-US"/>
          </a:p>
          <a:p>
            <a:endParaRPr lang="en-US"/>
          </a:p>
          <a:p>
            <a:r>
              <a:rPr lang="en-US"/>
              <a:t>oFrom Dr. Hatta Shaharom, we learned to use the Quran as our psychological beacon when we feel lost.</a:t>
            </a:r>
            <a:endParaRPr lang="en-US"/>
          </a:p>
          <a:p>
            <a:endParaRPr lang="en-US"/>
          </a:p>
          <a:p>
            <a:r>
              <a:rPr lang="en-US"/>
              <a:t>oFrom Ikigai, we learned to merge our personal talents with what the world needs.</a:t>
            </a:r>
            <a:endParaRPr lang="en-US"/>
          </a:p>
          <a:p>
            <a:endParaRPr lang="en-US"/>
          </a:p>
          <a:p>
            <a:r>
              <a:rPr lang="en-US"/>
              <a:t>oAnd from Hassan Al-Banna, we learned that youth is our golden opportunity to turn intention into gentle action.</a:t>
            </a:r>
            <a:endParaRPr lang="en-US"/>
          </a:p>
          <a:p>
            <a:endParaRPr lang="en-US"/>
          </a:p>
          <a:p>
            <a:r>
              <a:rPr lang="en-US"/>
              <a:t>That is the shift from distraction to direction."</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a:p>
            <a:r>
              <a:rPr lang="en-US"/>
              <a:t>Bismillah....</a:t>
            </a:r>
            <a:endParaRPr lang="en-US"/>
          </a:p>
          <a:p>
            <a:endParaRPr lang="en-US"/>
          </a:p>
          <a:p>
            <a:r>
              <a:rPr lang="en-US"/>
              <a:t>'O Allah, guide our hearts when we feel lost, clear our minds when we feel distracted, and use our talents, our youth, and our time to bring light to those around us. Bless our studies, ease our burdens, and grant us peaceful hearts.' Ameen. Thank you all so much for your warm attention."</a:t>
            </a:r>
            <a:endParaRPr lang="en-US"/>
          </a:p>
          <a:p>
            <a:endParaRPr lang="en-US"/>
          </a:p>
          <a:p>
            <a:endParaRPr lang="en-US"/>
          </a:p>
          <a:p>
            <a:r>
              <a:rPr lang="en-US"/>
              <a:t>Dear Sisters</a:t>
            </a:r>
            <a:endParaRPr lang="en-US"/>
          </a:p>
          <a:p>
            <a:r>
              <a:rPr lang="en-US"/>
              <a:t>"The world doesn't need you to be extraordinary or famous; it just needs you to be present, sincere, and caring.”</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image" Target="../media/image4.svg"/><Relationship Id="rId3" Type="http://schemas.openxmlformats.org/officeDocument/2006/relationships/image" Target="../media/image5.png"/><Relationship Id="rId2" Type="http://schemas.openxmlformats.org/officeDocument/2006/relationships/hyperlink" Target="https://vclock.com/timer/#countdown=00:00:30&amp;date=2026-09-03T18:25:32&amp;sound=xylophone&amp;loop=1" TargetMode="Externa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image" Target="../media/image4.svg"/><Relationship Id="rId3" Type="http://schemas.openxmlformats.org/officeDocument/2006/relationships/image" Target="../media/image5.png"/><Relationship Id="rId2" Type="http://schemas.openxmlformats.org/officeDocument/2006/relationships/hyperlink" Target="https://vclock.com/timer/#countdown=00:00:30&amp;date=2026-09-03T18:25:32&amp;sound=xylophone&amp;loop=1" TargetMode="Externa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image" Target="../media/image11.png"/><Relationship Id="rId2" Type="http://schemas.openxmlformats.org/officeDocument/2006/relationships/image" Target="../media/image4.svg"/><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5.pn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6.pn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7.png"/></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7.xml"/><Relationship Id="rId4" Type="http://schemas.openxmlformats.org/officeDocument/2006/relationships/image" Target="../media/image19.png"/><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18.pn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20.pn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7.xml"/><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6725" y="42853"/>
            <a:ext cx="19479529" cy="10244147"/>
            <a:chOff x="0" y="0"/>
            <a:chExt cx="24379238" cy="12820869"/>
          </a:xfrm>
        </p:grpSpPr>
        <p:sp>
          <p:nvSpPr>
            <p:cNvPr id="3" name="Freeform 3"/>
            <p:cNvSpPr/>
            <p:nvPr/>
          </p:nvSpPr>
          <p:spPr>
            <a:xfrm>
              <a:off x="0" y="0"/>
              <a:ext cx="24379301" cy="12820858"/>
            </a:xfrm>
            <a:custGeom>
              <a:avLst/>
              <a:gdLst/>
              <a:ahLst/>
              <a:cxnLst/>
              <a:rect l="l" t="t" r="r" b="b"/>
              <a:pathLst>
                <a:path w="24379301" h="12820858">
                  <a:moveTo>
                    <a:pt x="0" y="0"/>
                  </a:moveTo>
                  <a:lnTo>
                    <a:pt x="24379301" y="0"/>
                  </a:lnTo>
                  <a:lnTo>
                    <a:pt x="24379301" y="12820858"/>
                  </a:lnTo>
                  <a:lnTo>
                    <a:pt x="0" y="12820858"/>
                  </a:lnTo>
                  <a:lnTo>
                    <a:pt x="0" y="0"/>
                  </a:lnTo>
                  <a:close/>
                </a:path>
              </a:pathLst>
            </a:custGeom>
            <a:blipFill>
              <a:blip r:embed="rId1"/>
              <a:stretch>
                <a:fillRect t="-3065" b="-3066"/>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87716"/>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73200" y="9867900"/>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1727453" y="1410265"/>
            <a:ext cx="1314450" cy="285232"/>
          </a:xfrm>
          <a:prstGeom prst="rect">
            <a:avLst/>
          </a:prstGeom>
        </p:spPr>
        <p:txBody>
          <a:bodyPr lIns="0" tIns="0" rIns="0" bIns="0" rtlCol="0" anchor="t">
            <a:spAutoFit/>
          </a:bodyPr>
          <a:lstStyle/>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Notifications</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Indices sorting, netifications, and</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Imitiess choices.</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6" name="TextBox 6"/>
          <p:cNvSpPr txBox="1"/>
          <p:nvPr/>
        </p:nvSpPr>
        <p:spPr>
          <a:xfrm>
            <a:off x="1814535" y="1948823"/>
            <a:ext cx="67627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Notifications</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7" name="TextBox 7"/>
          <p:cNvSpPr txBox="1"/>
          <p:nvPr/>
        </p:nvSpPr>
        <p:spPr>
          <a:xfrm>
            <a:off x="1747916" y="2506923"/>
            <a:ext cx="23812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Gmail</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8" name="TextBox 8"/>
          <p:cNvSpPr txBox="1"/>
          <p:nvPr/>
        </p:nvSpPr>
        <p:spPr>
          <a:xfrm>
            <a:off x="1727003" y="3069542"/>
            <a:ext cx="1438275" cy="209948"/>
          </a:xfrm>
          <a:prstGeom prst="rect">
            <a:avLst/>
          </a:prstGeom>
        </p:spPr>
        <p:txBody>
          <a:bodyPr lIns="0" tIns="0" rIns="0" bIns="0" rtlCol="0" anchor="t">
            <a:spAutoFit/>
          </a:bodyPr>
          <a:lstStyle/>
          <a:p>
            <a:pPr algn="l">
              <a:lnSpc>
                <a:spcPts val="835"/>
              </a:lnSpc>
            </a:pPr>
            <a:r>
              <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Nocifications</a:t>
            </a:r>
            <a:endPar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35"/>
              </a:lnSpc>
            </a:pPr>
            <a:r>
              <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rPr>
              <a:t>Eadless serditing, notifications, and</a:t>
            </a:r>
            <a:endPar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9" name="TextBox 9"/>
          <p:cNvSpPr txBox="1"/>
          <p:nvPr/>
        </p:nvSpPr>
        <p:spPr>
          <a:xfrm>
            <a:off x="1760500" y="3290922"/>
            <a:ext cx="63817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limitless choices.</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0" name="TextBox 10"/>
          <p:cNvSpPr txBox="1"/>
          <p:nvPr/>
        </p:nvSpPr>
        <p:spPr>
          <a:xfrm>
            <a:off x="1744153" y="3609836"/>
            <a:ext cx="219075" cy="98420"/>
          </a:xfrm>
          <a:prstGeom prst="rect">
            <a:avLst/>
          </a:prstGeom>
        </p:spPr>
        <p:txBody>
          <a:bodyPr lIns="0" tIns="0" rIns="0" bIns="0" rtlCol="0" anchor="t">
            <a:spAutoFit/>
          </a:bodyPr>
          <a:lstStyle/>
          <a:p>
            <a:pPr algn="ctr">
              <a:lnSpc>
                <a:spcPts val="880"/>
              </a:lnSpc>
            </a:pPr>
            <a:r>
              <a:rPr lang="en-US" sz="625">
                <a:solidFill>
                  <a:srgbClr val="42484E"/>
                </a:solidFill>
                <a:latin typeface="Playfair Display" panose="00000500000000000000"/>
                <a:ea typeface="Playfair Display" panose="00000500000000000000"/>
                <a:cs typeface="Playfair Display" panose="00000500000000000000"/>
                <a:sym typeface="Playfair Display" panose="00000500000000000000"/>
              </a:rPr>
              <a:t>Stock</a:t>
            </a:r>
            <a:endParaRPr lang="en-US" sz="625">
              <a:solidFill>
                <a:srgbClr val="42484E"/>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1" name="TextBox 11"/>
          <p:cNvSpPr txBox="1"/>
          <p:nvPr/>
        </p:nvSpPr>
        <p:spPr>
          <a:xfrm>
            <a:off x="1788428" y="3736073"/>
            <a:ext cx="409575" cy="81896"/>
          </a:xfrm>
          <a:prstGeom prst="rect">
            <a:avLst/>
          </a:prstGeom>
        </p:spPr>
        <p:txBody>
          <a:bodyPr lIns="0" tIns="0" rIns="0" bIns="0" rtlCol="0" anchor="t">
            <a:spAutoFit/>
          </a:bodyPr>
          <a:lstStyle/>
          <a:p>
            <a:pPr algn="ctr">
              <a:lnSpc>
                <a:spcPts val="730"/>
              </a:lnSpc>
            </a:pPr>
            <a:r>
              <a:rPr lang="en-US" sz="525">
                <a:solidFill>
                  <a:srgbClr val="515A62"/>
                </a:solidFill>
                <a:latin typeface="Playfair Display" panose="00000500000000000000"/>
                <a:ea typeface="Playfair Display" panose="00000500000000000000"/>
                <a:cs typeface="Playfair Display" panose="00000500000000000000"/>
                <a:sym typeface="Playfair Display" panose="00000500000000000000"/>
              </a:rPr>
              <a:t>Woose is che</a:t>
            </a:r>
            <a:endParaRPr lang="en-US" sz="5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2" name="TextBox 12"/>
          <p:cNvSpPr txBox="1"/>
          <p:nvPr/>
        </p:nvSpPr>
        <p:spPr>
          <a:xfrm>
            <a:off x="3519231" y="1426824"/>
            <a:ext cx="123825" cy="56011"/>
          </a:xfrm>
          <a:prstGeom prst="rect">
            <a:avLst/>
          </a:prstGeom>
        </p:spPr>
        <p:txBody>
          <a:bodyPr lIns="0" tIns="0" rIns="0" bIns="0" rtlCol="0" anchor="t">
            <a:spAutoFit/>
          </a:bodyPr>
          <a:lstStyle/>
          <a:p>
            <a:pPr algn="ctr">
              <a:lnSpc>
                <a:spcPts val="585"/>
              </a:lnSpc>
            </a:pPr>
            <a:r>
              <a:rPr lang="en-US" sz="420">
                <a:solidFill>
                  <a:srgbClr val="000000"/>
                </a:solidFill>
                <a:latin typeface="Playfair Display" panose="00000500000000000000"/>
                <a:ea typeface="Playfair Display" panose="00000500000000000000"/>
                <a:cs typeface="Playfair Display" panose="00000500000000000000"/>
                <a:sym typeface="Playfair Display" panose="00000500000000000000"/>
              </a:rPr>
              <a:t>now</a:t>
            </a:r>
            <a:endParaRPr lang="en-US" sz="420">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3" name="TextBox 13"/>
          <p:cNvSpPr txBox="1"/>
          <p:nvPr/>
        </p:nvSpPr>
        <p:spPr>
          <a:xfrm>
            <a:off x="6361416" y="1849162"/>
            <a:ext cx="419100" cy="98420"/>
          </a:xfrm>
          <a:prstGeom prst="rect">
            <a:avLst/>
          </a:prstGeom>
        </p:spPr>
        <p:txBody>
          <a:bodyPr lIns="0" tIns="0" rIns="0" bIns="0" rtlCol="0" anchor="t">
            <a:spAutoFit/>
          </a:bodyPr>
          <a:lstStyle/>
          <a:p>
            <a:pPr algn="ctr">
              <a:lnSpc>
                <a:spcPts val="880"/>
              </a:lnSpc>
            </a:pPr>
            <a:r>
              <a:rPr lang="en-US" sz="625">
                <a:solidFill>
                  <a:srgbClr val="918A8A"/>
                </a:solidFill>
                <a:latin typeface="Playfair Display" panose="00000500000000000000"/>
                <a:ea typeface="Playfair Display" panose="00000500000000000000"/>
                <a:cs typeface="Playfair Display" panose="00000500000000000000"/>
                <a:sym typeface="Playfair Display" panose="00000500000000000000"/>
              </a:rPr>
              <a:t>G Web so x</a:t>
            </a:r>
            <a:endParaRPr lang="en-US" sz="625">
              <a:solidFill>
                <a:srgbClr val="918A8A"/>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4" name="TextBox 14"/>
          <p:cNvSpPr txBox="1"/>
          <p:nvPr/>
        </p:nvSpPr>
        <p:spPr>
          <a:xfrm>
            <a:off x="3376590" y="1962111"/>
            <a:ext cx="276225" cy="98420"/>
          </a:xfrm>
          <a:prstGeom prst="rect">
            <a:avLst/>
          </a:prstGeom>
        </p:spPr>
        <p:txBody>
          <a:bodyPr lIns="0" tIns="0" rIns="0" bIns="0" rtlCol="0" anchor="t">
            <a:spAutoFit/>
          </a:bodyPr>
          <a:lstStyle/>
          <a:p>
            <a:pPr algn="ctr">
              <a:lnSpc>
                <a:spcPts val="880"/>
              </a:lnSpc>
            </a:pPr>
            <a:r>
              <a:rPr lang="en-US" sz="625">
                <a:solidFill>
                  <a:srgbClr val="76808A"/>
                </a:solidFill>
                <a:latin typeface="Playfair Display" panose="00000500000000000000"/>
                <a:ea typeface="Playfair Display" panose="00000500000000000000"/>
                <a:cs typeface="Playfair Display" panose="00000500000000000000"/>
                <a:sym typeface="Playfair Display" panose="00000500000000000000"/>
              </a:rPr>
              <a:t>3m ago</a:t>
            </a:r>
            <a:endParaRPr lang="en-US" sz="625">
              <a:solidFill>
                <a:srgbClr val="76808A"/>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5" name="TextBox 15"/>
          <p:cNvSpPr txBox="1"/>
          <p:nvPr/>
        </p:nvSpPr>
        <p:spPr>
          <a:xfrm>
            <a:off x="5614932" y="2098755"/>
            <a:ext cx="676275" cy="124305"/>
          </a:xfrm>
          <a:prstGeom prst="rect">
            <a:avLst/>
          </a:prstGeom>
        </p:spPr>
        <p:txBody>
          <a:bodyPr lIns="0" tIns="0" rIns="0" bIns="0" rtlCol="0" anchor="t">
            <a:spAutoFit/>
          </a:bodyPr>
          <a:lstStyle/>
          <a:p>
            <a:pPr algn="ctr">
              <a:lnSpc>
                <a:spcPts val="1025"/>
              </a:lnSpc>
            </a:pPr>
            <a:r>
              <a:rPr lang="en-US" sz="730">
                <a:solidFill>
                  <a:srgbClr val="737577"/>
                </a:solidFill>
                <a:latin typeface="Playfair Display" panose="00000500000000000000"/>
                <a:ea typeface="Playfair Display" panose="00000500000000000000"/>
                <a:cs typeface="Playfair Display" panose="00000500000000000000"/>
                <a:sym typeface="Playfair Display" panose="00000500000000000000"/>
              </a:rPr>
              <a:t>⚫website.com</a:t>
            </a:r>
            <a:endParaRPr lang="en-US" sz="730">
              <a:solidFill>
                <a:srgbClr val="737577"/>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6" name="TextBox 16"/>
          <p:cNvSpPr txBox="1"/>
          <p:nvPr/>
        </p:nvSpPr>
        <p:spPr>
          <a:xfrm rot="263922">
            <a:off x="3404930" y="3078337"/>
            <a:ext cx="18097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2 ago</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7" name="TextBox 17"/>
          <p:cNvSpPr txBox="1"/>
          <p:nvPr/>
        </p:nvSpPr>
        <p:spPr>
          <a:xfrm>
            <a:off x="1760087" y="6218068"/>
            <a:ext cx="333375" cy="124305"/>
          </a:xfrm>
          <a:prstGeom prst="rect">
            <a:avLst/>
          </a:prstGeom>
        </p:spPr>
        <p:txBody>
          <a:bodyPr lIns="0" tIns="0" rIns="0" bIns="0" rtlCol="0" anchor="t">
            <a:spAutoFit/>
          </a:bodyPr>
          <a:lstStyle/>
          <a:p>
            <a:pPr algn="ctr">
              <a:lnSpc>
                <a:spcPts val="1025"/>
              </a:lnSpc>
            </a:pPr>
            <a:r>
              <a:rPr lang="en-US" sz="730">
                <a:solidFill>
                  <a:srgbClr val="9AA2A8"/>
                </a:solidFill>
                <a:latin typeface="Playfair Display" panose="00000500000000000000"/>
                <a:ea typeface="Playfair Display" panose="00000500000000000000"/>
                <a:cs typeface="Playfair Display" panose="00000500000000000000"/>
                <a:sym typeface="Playfair Display" panose="00000500000000000000"/>
              </a:rPr>
              <a:t>Coute 1</a:t>
            </a:r>
            <a:endParaRPr lang="en-US" sz="730">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8" name="TextBox 18"/>
          <p:cNvSpPr txBox="1"/>
          <p:nvPr/>
        </p:nvSpPr>
        <p:spPr>
          <a:xfrm>
            <a:off x="2888878" y="4072921"/>
            <a:ext cx="1809750" cy="339997"/>
          </a:xfrm>
          <a:prstGeom prst="rect">
            <a:avLst/>
          </a:prstGeom>
        </p:spPr>
        <p:txBody>
          <a:bodyPr lIns="0" tIns="0" rIns="0" bIns="0" rtlCol="0" anchor="t">
            <a:spAutoFit/>
          </a:bodyPr>
          <a:lstStyle/>
          <a:p>
            <a:pPr algn="ctr">
              <a:lnSpc>
                <a:spcPts val="2785"/>
              </a:lnSpc>
            </a:pPr>
            <a:r>
              <a:rPr lang="en-US" sz="1985">
                <a:solidFill>
                  <a:srgbClr val="D8DCDF"/>
                </a:solidFill>
                <a:latin typeface="Playfair Display" panose="00000500000000000000"/>
                <a:ea typeface="Playfair Display" panose="00000500000000000000"/>
                <a:cs typeface="Playfair Display" panose="00000500000000000000"/>
                <a:sym typeface="Playfair Display" panose="00000500000000000000"/>
              </a:rPr>
              <a:t>Constant Noise.</a:t>
            </a:r>
            <a:endParaRPr lang="en-US" sz="1985">
              <a:solidFill>
                <a:srgbClr val="D8DCDF"/>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9" name="TextBox 19"/>
          <p:cNvSpPr txBox="1"/>
          <p:nvPr/>
        </p:nvSpPr>
        <p:spPr>
          <a:xfrm>
            <a:off x="2604441" y="4654373"/>
            <a:ext cx="4238625" cy="520971"/>
          </a:xfrm>
          <a:prstGeom prst="rect">
            <a:avLst/>
          </a:prstGeom>
        </p:spPr>
        <p:txBody>
          <a:bodyPr lIns="0" tIns="0" rIns="0" bIns="0" rtlCol="0" anchor="t">
            <a:spAutoFit/>
          </a:bodyPr>
          <a:lstStyle/>
          <a:p>
            <a:pPr algn="l">
              <a:lnSpc>
                <a:spcPts val="1915"/>
              </a:lnSpc>
            </a:pPr>
            <a:r>
              <a:rPr lang="en-US" sz="1695" spc="-1">
                <a:solidFill>
                  <a:srgbClr val="CBCFD3"/>
                </a:solidFill>
                <a:latin typeface="Roboto" panose="02000000000000000000"/>
                <a:ea typeface="Roboto" panose="02000000000000000000"/>
                <a:cs typeface="Roboto" panose="02000000000000000000"/>
                <a:sym typeface="Roboto" panose="02000000000000000000"/>
              </a:rPr>
              <a:t>Endless scrolling, notifications, and limitless</a:t>
            </a:r>
            <a:endParaRPr lang="en-US" sz="1695" spc="-1">
              <a:solidFill>
                <a:srgbClr val="CBCFD3"/>
              </a:solidFill>
              <a:latin typeface="Roboto" panose="02000000000000000000"/>
              <a:ea typeface="Roboto" panose="02000000000000000000"/>
              <a:cs typeface="Roboto" panose="02000000000000000000"/>
              <a:sym typeface="Roboto" panose="02000000000000000000"/>
            </a:endParaRPr>
          </a:p>
          <a:p>
            <a:pPr algn="l">
              <a:lnSpc>
                <a:spcPts val="2120"/>
              </a:lnSpc>
            </a:pPr>
            <a:r>
              <a:rPr lang="en-US" sz="1875" spc="9">
                <a:solidFill>
                  <a:srgbClr val="D8DCDF"/>
                </a:solidFill>
                <a:latin typeface="Roboto Condensed" panose="02000000000000000000"/>
                <a:ea typeface="Roboto Condensed" panose="02000000000000000000"/>
                <a:cs typeface="Roboto Condensed" panose="02000000000000000000"/>
                <a:sym typeface="Roboto Condensed" panose="02000000000000000000"/>
              </a:rPr>
              <a:t>choices consume our attention daily.</a:t>
            </a:r>
            <a:endParaRPr lang="en-US" sz="1875" spc="9">
              <a:solidFill>
                <a:srgbClr val="D8DCDF"/>
              </a:solidFill>
              <a:latin typeface="Roboto Condensed" panose="02000000000000000000"/>
              <a:ea typeface="Roboto Condensed" panose="02000000000000000000"/>
              <a:cs typeface="Roboto Condensed" panose="02000000000000000000"/>
              <a:sym typeface="Roboto Condensed" panose="02000000000000000000"/>
            </a:endParaRPr>
          </a:p>
        </p:txBody>
      </p:sp>
      <p:sp>
        <p:nvSpPr>
          <p:cNvPr id="20" name="TextBox 20"/>
          <p:cNvSpPr txBox="1"/>
          <p:nvPr/>
        </p:nvSpPr>
        <p:spPr>
          <a:xfrm>
            <a:off x="2604468" y="5462102"/>
            <a:ext cx="3857625" cy="846214"/>
          </a:xfrm>
          <a:prstGeom prst="rect">
            <a:avLst/>
          </a:prstGeom>
        </p:spPr>
        <p:txBody>
          <a:bodyPr lIns="0" tIns="0" rIns="0" bIns="0" rtlCol="0" anchor="t">
            <a:spAutoFit/>
          </a:bodyPr>
          <a:lstStyle/>
          <a:p>
            <a:pPr algn="l">
              <a:lnSpc>
                <a:spcPts val="2275"/>
              </a:lnSpc>
            </a:pPr>
            <a:r>
              <a:rPr lang="en-US" sz="1950" spc="-3">
                <a:solidFill>
                  <a:srgbClr val="D8DCDF"/>
                </a:solidFill>
                <a:latin typeface="Roboto Condensed" panose="02000000000000000000"/>
                <a:ea typeface="Roboto Condensed" panose="02000000000000000000"/>
                <a:cs typeface="Roboto Condensed" panose="02000000000000000000"/>
                <a:sym typeface="Roboto Condensed" panose="02000000000000000000"/>
              </a:rPr>
              <a:t>We hold the entire world in our pockets,</a:t>
            </a:r>
            <a:endParaRPr lang="en-US" sz="1950" spc="-3">
              <a:solidFill>
                <a:srgbClr val="D8DCDF"/>
              </a:solidFill>
              <a:latin typeface="Roboto Condensed" panose="02000000000000000000"/>
              <a:ea typeface="Roboto Condensed" panose="02000000000000000000"/>
              <a:cs typeface="Roboto Condensed" panose="02000000000000000000"/>
              <a:sym typeface="Roboto Condensed" panose="02000000000000000000"/>
            </a:endParaRPr>
          </a:p>
          <a:p>
            <a:pPr algn="l">
              <a:lnSpc>
                <a:spcPts val="2270"/>
              </a:lnSpc>
            </a:pPr>
            <a:r>
              <a:rPr lang="en-US" sz="1945" spc="1">
                <a:solidFill>
                  <a:srgbClr val="D8DCDF"/>
                </a:solidFill>
                <a:latin typeface="Roboto Condensed" panose="02000000000000000000"/>
                <a:ea typeface="Roboto Condensed" panose="02000000000000000000"/>
                <a:cs typeface="Roboto Condensed" panose="02000000000000000000"/>
                <a:sym typeface="Roboto Condensed" panose="02000000000000000000"/>
              </a:rPr>
              <a:t>yet we are constantly overwhelmed by</a:t>
            </a:r>
            <a:endParaRPr lang="en-US" sz="1945" spc="1">
              <a:solidFill>
                <a:srgbClr val="D8DCDF"/>
              </a:solidFill>
              <a:latin typeface="Roboto Condensed" panose="02000000000000000000"/>
              <a:ea typeface="Roboto Condensed" panose="02000000000000000000"/>
              <a:cs typeface="Roboto Condensed" panose="02000000000000000000"/>
              <a:sym typeface="Roboto Condensed" panose="02000000000000000000"/>
            </a:endParaRPr>
          </a:p>
          <a:p>
            <a:pPr algn="l">
              <a:lnSpc>
                <a:spcPts val="2165"/>
              </a:lnSpc>
            </a:pPr>
            <a:r>
              <a:rPr lang="en-US" sz="1855" spc="22">
                <a:solidFill>
                  <a:srgbClr val="D8DCDF"/>
                </a:solidFill>
                <a:latin typeface="Roboto Condensed" panose="02000000000000000000"/>
                <a:ea typeface="Roboto Condensed" panose="02000000000000000000"/>
                <a:cs typeface="Roboto Condensed" panose="02000000000000000000"/>
                <a:sym typeface="Roboto Condensed" panose="02000000000000000000"/>
              </a:rPr>
              <a:t>academic pressures and digital noise.</a:t>
            </a:r>
            <a:endParaRPr lang="en-US" sz="1855" spc="22">
              <a:solidFill>
                <a:srgbClr val="D8DCDF"/>
              </a:solidFill>
              <a:latin typeface="Roboto Condensed" panose="02000000000000000000"/>
              <a:ea typeface="Roboto Condensed" panose="02000000000000000000"/>
              <a:cs typeface="Roboto Condensed" panose="02000000000000000000"/>
              <a:sym typeface="Roboto Condensed" panose="02000000000000000000"/>
            </a:endParaRPr>
          </a:p>
        </p:txBody>
      </p:sp>
      <p:sp>
        <p:nvSpPr>
          <p:cNvPr id="21" name="TextBox 21"/>
          <p:cNvSpPr txBox="1"/>
          <p:nvPr/>
        </p:nvSpPr>
        <p:spPr>
          <a:xfrm>
            <a:off x="1741272" y="6838846"/>
            <a:ext cx="238125" cy="98420"/>
          </a:xfrm>
          <a:prstGeom prst="rect">
            <a:avLst/>
          </a:prstGeom>
        </p:spPr>
        <p:txBody>
          <a:bodyPr lIns="0" tIns="0" rIns="0" bIns="0" rtlCol="0" anchor="t">
            <a:spAutoFit/>
          </a:bodyPr>
          <a:lstStyle/>
          <a:p>
            <a:pPr algn="ctr">
              <a:lnSpc>
                <a:spcPts val="880"/>
              </a:lnSpc>
            </a:pPr>
            <a:r>
              <a:rPr lang="en-US" sz="625">
                <a:solidFill>
                  <a:srgbClr val="9AA2A8"/>
                </a:solidFill>
                <a:latin typeface="Playfair Display" panose="00000500000000000000"/>
                <a:ea typeface="Playfair Display" panose="00000500000000000000"/>
                <a:cs typeface="Playfair Display" panose="00000500000000000000"/>
                <a:sym typeface="Playfair Display" panose="00000500000000000000"/>
              </a:rPr>
              <a:t>Naske</a:t>
            </a:r>
            <a:endParaRPr lang="en-US" sz="625">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2" name="TextBox 22"/>
          <p:cNvSpPr txBox="1"/>
          <p:nvPr/>
        </p:nvSpPr>
        <p:spPr>
          <a:xfrm>
            <a:off x="1676642" y="7413997"/>
            <a:ext cx="885825" cy="157023"/>
          </a:xfrm>
          <a:prstGeom prst="rect">
            <a:avLst/>
          </a:prstGeom>
        </p:spPr>
        <p:txBody>
          <a:bodyPr lIns="0" tIns="0" rIns="0" bIns="0" rtlCol="0" anchor="t">
            <a:spAutoFit/>
          </a:bodyPr>
          <a:lstStyle/>
          <a:p>
            <a:pPr algn="ctr">
              <a:lnSpc>
                <a:spcPts val="1320"/>
              </a:lnSpc>
            </a:pPr>
            <a:r>
              <a:rPr lang="en-US" sz="940">
                <a:solidFill>
                  <a:srgbClr val="9AA2A8"/>
                </a:solidFill>
                <a:latin typeface="Playfair Display" panose="00000500000000000000"/>
                <a:ea typeface="Playfair Display" panose="00000500000000000000"/>
                <a:cs typeface="Playfair Display" panose="00000500000000000000"/>
                <a:sym typeface="Playfair Display" panose="00000500000000000000"/>
              </a:rPr>
              <a:t>App Documents</a:t>
            </a:r>
            <a:endParaRPr lang="en-US" sz="940">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3" name="TextBox 23"/>
          <p:cNvSpPr txBox="1"/>
          <p:nvPr/>
        </p:nvSpPr>
        <p:spPr>
          <a:xfrm>
            <a:off x="7181398" y="6333898"/>
            <a:ext cx="46672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on cotange coe</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4" name="TextBox 24"/>
          <p:cNvSpPr txBox="1"/>
          <p:nvPr/>
        </p:nvSpPr>
        <p:spPr>
          <a:xfrm>
            <a:off x="7256895" y="6420271"/>
            <a:ext cx="714375" cy="81896"/>
          </a:xfrm>
          <a:prstGeom prst="rect">
            <a:avLst/>
          </a:prstGeom>
        </p:spPr>
        <p:txBody>
          <a:bodyPr lIns="0" tIns="0" rIns="0" bIns="0" rtlCol="0" anchor="t">
            <a:spAutoFit/>
          </a:bodyPr>
          <a:lstStyle/>
          <a:p>
            <a:pPr algn="ctr">
              <a:lnSpc>
                <a:spcPts val="730"/>
              </a:lnSpc>
            </a:pPr>
            <a:r>
              <a:rPr lang="en-US" sz="525">
                <a:solidFill>
                  <a:srgbClr val="9AA2A8"/>
                </a:solidFill>
                <a:latin typeface="Playfair Display" panose="00000500000000000000"/>
                <a:ea typeface="Playfair Display" panose="00000500000000000000"/>
                <a:cs typeface="Playfair Display" panose="00000500000000000000"/>
                <a:sym typeface="Playfair Display" panose="00000500000000000000"/>
              </a:rPr>
              <a:t>detes celd Sumele hace</a:t>
            </a:r>
            <a:endParaRPr lang="en-US" sz="525">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5" name="TextBox 25"/>
          <p:cNvSpPr txBox="1"/>
          <p:nvPr/>
        </p:nvSpPr>
        <p:spPr>
          <a:xfrm>
            <a:off x="8136964" y="6559796"/>
            <a:ext cx="57150"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2</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6" name="TextBox 26"/>
          <p:cNvSpPr txBox="1"/>
          <p:nvPr/>
        </p:nvSpPr>
        <p:spPr>
          <a:xfrm>
            <a:off x="7227611" y="6998303"/>
            <a:ext cx="95250"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£3</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7" name="TextBox 27"/>
          <p:cNvSpPr txBox="1"/>
          <p:nvPr/>
        </p:nvSpPr>
        <p:spPr>
          <a:xfrm>
            <a:off x="7248542" y="8074640"/>
            <a:ext cx="6667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0</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8" name="TextBox 28"/>
          <p:cNvSpPr txBox="1"/>
          <p:nvPr/>
        </p:nvSpPr>
        <p:spPr>
          <a:xfrm>
            <a:off x="8145489" y="7436811"/>
            <a:ext cx="66675" cy="98420"/>
          </a:xfrm>
          <a:prstGeom prst="rect">
            <a:avLst/>
          </a:prstGeom>
        </p:spPr>
        <p:txBody>
          <a:bodyPr lIns="0" tIns="0" rIns="0" bIns="0" rtlCol="0" anchor="t">
            <a:spAutoFit/>
          </a:bodyPr>
          <a:lstStyle/>
          <a:p>
            <a:pPr algn="ctr">
              <a:lnSpc>
                <a:spcPts val="880"/>
              </a:lnSpc>
            </a:pPr>
            <a:r>
              <a:rPr lang="en-US" sz="625">
                <a:solidFill>
                  <a:srgbClr val="B0B5B8"/>
                </a:solidFill>
                <a:latin typeface="Playfair Display" panose="00000500000000000000"/>
                <a:ea typeface="Playfair Display" panose="00000500000000000000"/>
                <a:cs typeface="Playfair Display" panose="00000500000000000000"/>
                <a:sym typeface="Playfair Display" panose="00000500000000000000"/>
              </a:rPr>
              <a:t>2</a:t>
            </a:r>
            <a:endParaRPr lang="en-US" sz="625">
              <a:solidFill>
                <a:srgbClr val="B0B5B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9" name="TextBox 29"/>
          <p:cNvSpPr txBox="1"/>
          <p:nvPr/>
        </p:nvSpPr>
        <p:spPr>
          <a:xfrm>
            <a:off x="11480334" y="3604488"/>
            <a:ext cx="4095750" cy="2358999"/>
          </a:xfrm>
          <a:prstGeom prst="rect">
            <a:avLst/>
          </a:prstGeom>
        </p:spPr>
        <p:txBody>
          <a:bodyPr lIns="0" tIns="0" rIns="0" bIns="0" rtlCol="0" anchor="t">
            <a:spAutoFit/>
          </a:bodyPr>
          <a:lstStyle/>
          <a:p>
            <a:pPr algn="ctr">
              <a:lnSpc>
                <a:spcPts val="6275"/>
              </a:lnSpc>
            </a:pPr>
            <a:r>
              <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rPr>
              <a:t>"We have busy</a:t>
            </a:r>
            <a:endPar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endParaRPr>
          </a:p>
          <a:p>
            <a:pPr algn="ctr">
              <a:lnSpc>
                <a:spcPts val="6275"/>
              </a:lnSpc>
            </a:pPr>
            <a:r>
              <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rPr>
              <a:t>minds, but</a:t>
            </a:r>
            <a:endPar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endParaRPr>
          </a:p>
          <a:p>
            <a:pPr algn="ctr">
              <a:lnSpc>
                <a:spcPts val="6275"/>
              </a:lnSpc>
            </a:pPr>
            <a:r>
              <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rPr>
              <a:t>quiet hearts.</a:t>
            </a:r>
            <a:endPar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30" name="TextBox 30"/>
          <p:cNvSpPr txBox="1"/>
          <p:nvPr/>
        </p:nvSpPr>
        <p:spPr>
          <a:xfrm>
            <a:off x="10967747" y="6554684"/>
            <a:ext cx="5172075" cy="551137"/>
          </a:xfrm>
          <a:prstGeom prst="rect">
            <a:avLst/>
          </a:prstGeom>
        </p:spPr>
        <p:txBody>
          <a:bodyPr lIns="0" tIns="0" rIns="0" bIns="0" rtlCol="0" anchor="t">
            <a:spAutoFit/>
          </a:bodyPr>
          <a:lstStyle/>
          <a:p>
            <a:pPr algn="ctr">
              <a:lnSpc>
                <a:spcPts val="2195"/>
              </a:lnSpc>
            </a:pPr>
            <a:r>
              <a:rPr lang="en-US" sz="1950" spc="11">
                <a:solidFill>
                  <a:srgbClr val="393936"/>
                </a:solidFill>
                <a:latin typeface="Roboto Condensed" panose="02000000000000000000"/>
                <a:ea typeface="Roboto Condensed" panose="02000000000000000000"/>
                <a:cs typeface="Roboto Condensed" panose="02000000000000000000"/>
                <a:sym typeface="Roboto Condensed" panose="02000000000000000000"/>
              </a:rPr>
              <a:t>The Student Paradox: We are more connected to the</a:t>
            </a:r>
            <a:endParaRPr lang="en-US" sz="1950" spc="11">
              <a:solidFill>
                <a:srgbClr val="393936"/>
              </a:solidFill>
              <a:latin typeface="Roboto Condensed" panose="02000000000000000000"/>
              <a:ea typeface="Roboto Condensed" panose="02000000000000000000"/>
              <a:cs typeface="Roboto Condensed" panose="02000000000000000000"/>
              <a:sym typeface="Roboto Condensed" panose="02000000000000000000"/>
            </a:endParaRPr>
          </a:p>
          <a:p>
            <a:pPr algn="ctr">
              <a:lnSpc>
                <a:spcPts val="2120"/>
              </a:lnSpc>
            </a:pPr>
            <a:r>
              <a:rPr lang="en-US" sz="1885" spc="24">
                <a:solidFill>
                  <a:srgbClr val="393936"/>
                </a:solidFill>
                <a:latin typeface="Roboto Condensed" panose="02000000000000000000"/>
                <a:ea typeface="Roboto Condensed" panose="02000000000000000000"/>
                <a:cs typeface="Roboto Condensed" panose="02000000000000000000"/>
                <a:sym typeface="Roboto Condensed" panose="02000000000000000000"/>
              </a:rPr>
              <a:t>world than ever, yet often feel disconnected inside.</a:t>
            </a:r>
            <a:endParaRPr lang="en-US" sz="1885" spc="24">
              <a:solidFill>
                <a:srgbClr val="393936"/>
              </a:solidFill>
              <a:latin typeface="Roboto Condensed" panose="02000000000000000000"/>
              <a:ea typeface="Roboto Condensed" panose="02000000000000000000"/>
              <a:cs typeface="Roboto Condensed" panose="02000000000000000000"/>
              <a:sym typeface="Roboto Condensed" panose="0200000000000000000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87716"/>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5" name="TextBox 5"/>
          <p:cNvSpPr txBox="1"/>
          <p:nvPr/>
        </p:nvSpPr>
        <p:spPr>
          <a:xfrm>
            <a:off x="1727453" y="1410265"/>
            <a:ext cx="1314450" cy="285232"/>
          </a:xfrm>
          <a:prstGeom prst="rect">
            <a:avLst/>
          </a:prstGeom>
        </p:spPr>
        <p:txBody>
          <a:bodyPr lIns="0" tIns="0" rIns="0" bIns="0" rtlCol="0" anchor="t">
            <a:spAutoFit/>
          </a:bodyPr>
          <a:lstStyle/>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Notifications</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Indices sorting, netifications, and</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20"/>
              </a:lnSpc>
            </a:pPr>
            <a:r>
              <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rPr>
              <a:t>Imitiess choices.</a:t>
            </a:r>
            <a:endParaRPr lang="en-US" sz="680">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6" name="TextBox 6"/>
          <p:cNvSpPr txBox="1"/>
          <p:nvPr/>
        </p:nvSpPr>
        <p:spPr>
          <a:xfrm>
            <a:off x="1814535" y="1948823"/>
            <a:ext cx="67627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Notifications</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7" name="TextBox 7"/>
          <p:cNvSpPr txBox="1"/>
          <p:nvPr/>
        </p:nvSpPr>
        <p:spPr>
          <a:xfrm>
            <a:off x="1747916" y="2506923"/>
            <a:ext cx="23812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Gmail</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8" name="TextBox 8"/>
          <p:cNvSpPr txBox="1"/>
          <p:nvPr/>
        </p:nvSpPr>
        <p:spPr>
          <a:xfrm>
            <a:off x="1727003" y="3069542"/>
            <a:ext cx="1438275" cy="209948"/>
          </a:xfrm>
          <a:prstGeom prst="rect">
            <a:avLst/>
          </a:prstGeom>
        </p:spPr>
        <p:txBody>
          <a:bodyPr lIns="0" tIns="0" rIns="0" bIns="0" rtlCol="0" anchor="t">
            <a:spAutoFit/>
          </a:bodyPr>
          <a:lstStyle/>
          <a:p>
            <a:pPr algn="l">
              <a:lnSpc>
                <a:spcPts val="835"/>
              </a:lnSpc>
            </a:pPr>
            <a:r>
              <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rPr>
              <a:t>Push Nocifications</a:t>
            </a:r>
            <a:endPar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a:p>
            <a:pPr algn="l">
              <a:lnSpc>
                <a:spcPts val="835"/>
              </a:lnSpc>
            </a:pPr>
            <a:r>
              <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rPr>
              <a:t>Eadless serditing, notifications, and</a:t>
            </a:r>
            <a:endParaRPr lang="en-US" sz="69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9" name="TextBox 9"/>
          <p:cNvSpPr txBox="1"/>
          <p:nvPr/>
        </p:nvSpPr>
        <p:spPr>
          <a:xfrm>
            <a:off x="1760500" y="3290922"/>
            <a:ext cx="638175" cy="98420"/>
          </a:xfrm>
          <a:prstGeom prst="rect">
            <a:avLst/>
          </a:prstGeom>
        </p:spPr>
        <p:txBody>
          <a:bodyPr lIns="0" tIns="0" rIns="0" bIns="0" rtlCol="0" anchor="t">
            <a:spAutoFit/>
          </a:bodyPr>
          <a:lstStyle/>
          <a:p>
            <a:pPr algn="ctr">
              <a:lnSpc>
                <a:spcPts val="880"/>
              </a:lnSpc>
            </a:pPr>
            <a:r>
              <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rPr>
              <a:t>limitless choices.</a:t>
            </a:r>
            <a:endParaRPr lang="en-US" sz="6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0" name="TextBox 10"/>
          <p:cNvSpPr txBox="1"/>
          <p:nvPr/>
        </p:nvSpPr>
        <p:spPr>
          <a:xfrm>
            <a:off x="1744153" y="3609836"/>
            <a:ext cx="219075" cy="98420"/>
          </a:xfrm>
          <a:prstGeom prst="rect">
            <a:avLst/>
          </a:prstGeom>
        </p:spPr>
        <p:txBody>
          <a:bodyPr lIns="0" tIns="0" rIns="0" bIns="0" rtlCol="0" anchor="t">
            <a:spAutoFit/>
          </a:bodyPr>
          <a:lstStyle/>
          <a:p>
            <a:pPr algn="ctr">
              <a:lnSpc>
                <a:spcPts val="880"/>
              </a:lnSpc>
            </a:pPr>
            <a:r>
              <a:rPr lang="en-US" sz="625">
                <a:solidFill>
                  <a:srgbClr val="42484E"/>
                </a:solidFill>
                <a:latin typeface="Playfair Display" panose="00000500000000000000"/>
                <a:ea typeface="Playfair Display" panose="00000500000000000000"/>
                <a:cs typeface="Playfair Display" panose="00000500000000000000"/>
                <a:sym typeface="Playfair Display" panose="00000500000000000000"/>
              </a:rPr>
              <a:t>Stock</a:t>
            </a:r>
            <a:endParaRPr lang="en-US" sz="625">
              <a:solidFill>
                <a:srgbClr val="42484E"/>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1" name="TextBox 11"/>
          <p:cNvSpPr txBox="1"/>
          <p:nvPr/>
        </p:nvSpPr>
        <p:spPr>
          <a:xfrm>
            <a:off x="1788428" y="3736073"/>
            <a:ext cx="409575" cy="81896"/>
          </a:xfrm>
          <a:prstGeom prst="rect">
            <a:avLst/>
          </a:prstGeom>
        </p:spPr>
        <p:txBody>
          <a:bodyPr lIns="0" tIns="0" rIns="0" bIns="0" rtlCol="0" anchor="t">
            <a:spAutoFit/>
          </a:bodyPr>
          <a:lstStyle/>
          <a:p>
            <a:pPr algn="ctr">
              <a:lnSpc>
                <a:spcPts val="730"/>
              </a:lnSpc>
            </a:pPr>
            <a:r>
              <a:rPr lang="en-US" sz="525">
                <a:solidFill>
                  <a:srgbClr val="515A62"/>
                </a:solidFill>
                <a:latin typeface="Playfair Display" panose="00000500000000000000"/>
                <a:ea typeface="Playfair Display" panose="00000500000000000000"/>
                <a:cs typeface="Playfair Display" panose="00000500000000000000"/>
                <a:sym typeface="Playfair Display" panose="00000500000000000000"/>
              </a:rPr>
              <a:t>Woose is che</a:t>
            </a:r>
            <a:endParaRPr lang="en-US" sz="525">
              <a:solidFill>
                <a:srgbClr val="515A62"/>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2" name="TextBox 12"/>
          <p:cNvSpPr txBox="1"/>
          <p:nvPr/>
        </p:nvSpPr>
        <p:spPr>
          <a:xfrm>
            <a:off x="3519231" y="1426824"/>
            <a:ext cx="123825" cy="56011"/>
          </a:xfrm>
          <a:prstGeom prst="rect">
            <a:avLst/>
          </a:prstGeom>
        </p:spPr>
        <p:txBody>
          <a:bodyPr lIns="0" tIns="0" rIns="0" bIns="0" rtlCol="0" anchor="t">
            <a:spAutoFit/>
          </a:bodyPr>
          <a:lstStyle/>
          <a:p>
            <a:pPr algn="ctr">
              <a:lnSpc>
                <a:spcPts val="585"/>
              </a:lnSpc>
            </a:pPr>
            <a:r>
              <a:rPr lang="en-US" sz="420">
                <a:solidFill>
                  <a:srgbClr val="000000"/>
                </a:solidFill>
                <a:latin typeface="Playfair Display" panose="00000500000000000000"/>
                <a:ea typeface="Playfair Display" panose="00000500000000000000"/>
                <a:cs typeface="Playfair Display" panose="00000500000000000000"/>
                <a:sym typeface="Playfair Display" panose="00000500000000000000"/>
              </a:rPr>
              <a:t>now</a:t>
            </a:r>
            <a:endParaRPr lang="en-US" sz="420">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3" name="TextBox 13"/>
          <p:cNvSpPr txBox="1"/>
          <p:nvPr/>
        </p:nvSpPr>
        <p:spPr>
          <a:xfrm>
            <a:off x="6361416" y="1849162"/>
            <a:ext cx="419100" cy="98420"/>
          </a:xfrm>
          <a:prstGeom prst="rect">
            <a:avLst/>
          </a:prstGeom>
        </p:spPr>
        <p:txBody>
          <a:bodyPr lIns="0" tIns="0" rIns="0" bIns="0" rtlCol="0" anchor="t">
            <a:spAutoFit/>
          </a:bodyPr>
          <a:lstStyle/>
          <a:p>
            <a:pPr algn="ctr">
              <a:lnSpc>
                <a:spcPts val="880"/>
              </a:lnSpc>
            </a:pPr>
            <a:r>
              <a:rPr lang="en-US" sz="625">
                <a:solidFill>
                  <a:srgbClr val="918A8A"/>
                </a:solidFill>
                <a:latin typeface="Playfair Display" panose="00000500000000000000"/>
                <a:ea typeface="Playfair Display" panose="00000500000000000000"/>
                <a:cs typeface="Playfair Display" panose="00000500000000000000"/>
                <a:sym typeface="Playfair Display" panose="00000500000000000000"/>
              </a:rPr>
              <a:t>G Web so x</a:t>
            </a:r>
            <a:endParaRPr lang="en-US" sz="625">
              <a:solidFill>
                <a:srgbClr val="918A8A"/>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4" name="TextBox 14"/>
          <p:cNvSpPr txBox="1"/>
          <p:nvPr/>
        </p:nvSpPr>
        <p:spPr>
          <a:xfrm>
            <a:off x="3376590" y="1962111"/>
            <a:ext cx="276225" cy="98420"/>
          </a:xfrm>
          <a:prstGeom prst="rect">
            <a:avLst/>
          </a:prstGeom>
        </p:spPr>
        <p:txBody>
          <a:bodyPr lIns="0" tIns="0" rIns="0" bIns="0" rtlCol="0" anchor="t">
            <a:spAutoFit/>
          </a:bodyPr>
          <a:lstStyle/>
          <a:p>
            <a:pPr algn="ctr">
              <a:lnSpc>
                <a:spcPts val="880"/>
              </a:lnSpc>
            </a:pPr>
            <a:r>
              <a:rPr lang="en-US" sz="625">
                <a:solidFill>
                  <a:srgbClr val="76808A"/>
                </a:solidFill>
                <a:latin typeface="Playfair Display" panose="00000500000000000000"/>
                <a:ea typeface="Playfair Display" panose="00000500000000000000"/>
                <a:cs typeface="Playfair Display" panose="00000500000000000000"/>
                <a:sym typeface="Playfair Display" panose="00000500000000000000"/>
              </a:rPr>
              <a:t>3m ago</a:t>
            </a:r>
            <a:endParaRPr lang="en-US" sz="625">
              <a:solidFill>
                <a:srgbClr val="76808A"/>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5" name="TextBox 15"/>
          <p:cNvSpPr txBox="1"/>
          <p:nvPr/>
        </p:nvSpPr>
        <p:spPr>
          <a:xfrm>
            <a:off x="5614932" y="2098755"/>
            <a:ext cx="676275" cy="124305"/>
          </a:xfrm>
          <a:prstGeom prst="rect">
            <a:avLst/>
          </a:prstGeom>
        </p:spPr>
        <p:txBody>
          <a:bodyPr lIns="0" tIns="0" rIns="0" bIns="0" rtlCol="0" anchor="t">
            <a:spAutoFit/>
          </a:bodyPr>
          <a:lstStyle/>
          <a:p>
            <a:pPr algn="ctr">
              <a:lnSpc>
                <a:spcPts val="1025"/>
              </a:lnSpc>
            </a:pPr>
            <a:r>
              <a:rPr lang="en-US" sz="730">
                <a:solidFill>
                  <a:srgbClr val="737577"/>
                </a:solidFill>
                <a:latin typeface="Playfair Display" panose="00000500000000000000"/>
                <a:ea typeface="Playfair Display" panose="00000500000000000000"/>
                <a:cs typeface="Playfair Display" panose="00000500000000000000"/>
                <a:sym typeface="Playfair Display" panose="00000500000000000000"/>
              </a:rPr>
              <a:t>⚫website.com</a:t>
            </a:r>
            <a:endParaRPr lang="en-US" sz="730">
              <a:solidFill>
                <a:srgbClr val="737577"/>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6" name="TextBox 16"/>
          <p:cNvSpPr txBox="1"/>
          <p:nvPr/>
        </p:nvSpPr>
        <p:spPr>
          <a:xfrm rot="263922">
            <a:off x="3404930" y="3078337"/>
            <a:ext cx="18097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2 ago</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7" name="TextBox 17"/>
          <p:cNvSpPr txBox="1"/>
          <p:nvPr/>
        </p:nvSpPr>
        <p:spPr>
          <a:xfrm>
            <a:off x="1760087" y="6218068"/>
            <a:ext cx="333375" cy="124305"/>
          </a:xfrm>
          <a:prstGeom prst="rect">
            <a:avLst/>
          </a:prstGeom>
        </p:spPr>
        <p:txBody>
          <a:bodyPr lIns="0" tIns="0" rIns="0" bIns="0" rtlCol="0" anchor="t">
            <a:spAutoFit/>
          </a:bodyPr>
          <a:lstStyle/>
          <a:p>
            <a:pPr algn="ctr">
              <a:lnSpc>
                <a:spcPts val="1025"/>
              </a:lnSpc>
            </a:pPr>
            <a:r>
              <a:rPr lang="en-US" sz="730">
                <a:solidFill>
                  <a:srgbClr val="9AA2A8"/>
                </a:solidFill>
                <a:latin typeface="Playfair Display" panose="00000500000000000000"/>
                <a:ea typeface="Playfair Display" panose="00000500000000000000"/>
                <a:cs typeface="Playfair Display" panose="00000500000000000000"/>
                <a:sym typeface="Playfair Display" panose="00000500000000000000"/>
              </a:rPr>
              <a:t>Coute 1</a:t>
            </a:r>
            <a:endParaRPr lang="en-US" sz="730">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8" name="TextBox 18"/>
          <p:cNvSpPr txBox="1"/>
          <p:nvPr/>
        </p:nvSpPr>
        <p:spPr>
          <a:xfrm>
            <a:off x="1741272" y="6838846"/>
            <a:ext cx="238125" cy="98420"/>
          </a:xfrm>
          <a:prstGeom prst="rect">
            <a:avLst/>
          </a:prstGeom>
        </p:spPr>
        <p:txBody>
          <a:bodyPr lIns="0" tIns="0" rIns="0" bIns="0" rtlCol="0" anchor="t">
            <a:spAutoFit/>
          </a:bodyPr>
          <a:lstStyle/>
          <a:p>
            <a:pPr algn="ctr">
              <a:lnSpc>
                <a:spcPts val="880"/>
              </a:lnSpc>
            </a:pPr>
            <a:r>
              <a:rPr lang="en-US" sz="625">
                <a:solidFill>
                  <a:srgbClr val="9AA2A8"/>
                </a:solidFill>
                <a:latin typeface="Playfair Display" panose="00000500000000000000"/>
                <a:ea typeface="Playfair Display" panose="00000500000000000000"/>
                <a:cs typeface="Playfair Display" panose="00000500000000000000"/>
                <a:sym typeface="Playfair Display" panose="00000500000000000000"/>
              </a:rPr>
              <a:t>Naske</a:t>
            </a:r>
            <a:endParaRPr lang="en-US" sz="625">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19" name="TextBox 19"/>
          <p:cNvSpPr txBox="1"/>
          <p:nvPr/>
        </p:nvSpPr>
        <p:spPr>
          <a:xfrm>
            <a:off x="1676642" y="7413997"/>
            <a:ext cx="885825" cy="157023"/>
          </a:xfrm>
          <a:prstGeom prst="rect">
            <a:avLst/>
          </a:prstGeom>
        </p:spPr>
        <p:txBody>
          <a:bodyPr lIns="0" tIns="0" rIns="0" bIns="0" rtlCol="0" anchor="t">
            <a:spAutoFit/>
          </a:bodyPr>
          <a:lstStyle/>
          <a:p>
            <a:pPr algn="ctr">
              <a:lnSpc>
                <a:spcPts val="1320"/>
              </a:lnSpc>
            </a:pPr>
            <a:r>
              <a:rPr lang="en-US" sz="940">
                <a:solidFill>
                  <a:srgbClr val="9AA2A8"/>
                </a:solidFill>
                <a:latin typeface="Playfair Display" panose="00000500000000000000"/>
                <a:ea typeface="Playfair Display" panose="00000500000000000000"/>
                <a:cs typeface="Playfair Display" panose="00000500000000000000"/>
                <a:sym typeface="Playfair Display" panose="00000500000000000000"/>
              </a:rPr>
              <a:t>App Documents</a:t>
            </a:r>
            <a:endParaRPr lang="en-US" sz="940">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0" name="TextBox 20"/>
          <p:cNvSpPr txBox="1"/>
          <p:nvPr/>
        </p:nvSpPr>
        <p:spPr>
          <a:xfrm>
            <a:off x="7181398" y="6333898"/>
            <a:ext cx="46672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on cotange coe</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1" name="TextBox 21"/>
          <p:cNvSpPr txBox="1"/>
          <p:nvPr/>
        </p:nvSpPr>
        <p:spPr>
          <a:xfrm>
            <a:off x="7256895" y="6420271"/>
            <a:ext cx="714375" cy="81896"/>
          </a:xfrm>
          <a:prstGeom prst="rect">
            <a:avLst/>
          </a:prstGeom>
        </p:spPr>
        <p:txBody>
          <a:bodyPr lIns="0" tIns="0" rIns="0" bIns="0" rtlCol="0" anchor="t">
            <a:spAutoFit/>
          </a:bodyPr>
          <a:lstStyle/>
          <a:p>
            <a:pPr algn="ctr">
              <a:lnSpc>
                <a:spcPts val="730"/>
              </a:lnSpc>
            </a:pPr>
            <a:r>
              <a:rPr lang="en-US" sz="525">
                <a:solidFill>
                  <a:srgbClr val="9AA2A8"/>
                </a:solidFill>
                <a:latin typeface="Playfair Display" panose="00000500000000000000"/>
                <a:ea typeface="Playfair Display" panose="00000500000000000000"/>
                <a:cs typeface="Playfair Display" panose="00000500000000000000"/>
                <a:sym typeface="Playfair Display" panose="00000500000000000000"/>
              </a:rPr>
              <a:t>detes celd Sumele hace</a:t>
            </a:r>
            <a:endParaRPr lang="en-US" sz="525">
              <a:solidFill>
                <a:srgbClr val="9AA2A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2" name="TextBox 22"/>
          <p:cNvSpPr txBox="1"/>
          <p:nvPr/>
        </p:nvSpPr>
        <p:spPr>
          <a:xfrm>
            <a:off x="8136964" y="6559796"/>
            <a:ext cx="57150"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2</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3" name="TextBox 23"/>
          <p:cNvSpPr txBox="1"/>
          <p:nvPr/>
        </p:nvSpPr>
        <p:spPr>
          <a:xfrm>
            <a:off x="7227611" y="6998303"/>
            <a:ext cx="95250"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£3</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4" name="TextBox 24"/>
          <p:cNvSpPr txBox="1"/>
          <p:nvPr/>
        </p:nvSpPr>
        <p:spPr>
          <a:xfrm>
            <a:off x="7248542" y="8074640"/>
            <a:ext cx="66675" cy="81896"/>
          </a:xfrm>
          <a:prstGeom prst="rect">
            <a:avLst/>
          </a:prstGeom>
        </p:spPr>
        <p:txBody>
          <a:bodyPr lIns="0" tIns="0" rIns="0" bIns="0" rtlCol="0" anchor="t">
            <a:spAutoFit/>
          </a:bodyPr>
          <a:lstStyle/>
          <a:p>
            <a:pPr algn="ctr">
              <a:lnSpc>
                <a:spcPts val="730"/>
              </a:lnSpc>
            </a:pPr>
            <a:r>
              <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rPr>
              <a:t>0</a:t>
            </a:r>
            <a:endParaRPr lang="en-US" sz="525">
              <a:solidFill>
                <a:srgbClr val="000000"/>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5" name="TextBox 25"/>
          <p:cNvSpPr txBox="1"/>
          <p:nvPr/>
        </p:nvSpPr>
        <p:spPr>
          <a:xfrm>
            <a:off x="8145489" y="7436811"/>
            <a:ext cx="66675" cy="98420"/>
          </a:xfrm>
          <a:prstGeom prst="rect">
            <a:avLst/>
          </a:prstGeom>
        </p:spPr>
        <p:txBody>
          <a:bodyPr lIns="0" tIns="0" rIns="0" bIns="0" rtlCol="0" anchor="t">
            <a:spAutoFit/>
          </a:bodyPr>
          <a:lstStyle/>
          <a:p>
            <a:pPr algn="ctr">
              <a:lnSpc>
                <a:spcPts val="880"/>
              </a:lnSpc>
            </a:pPr>
            <a:r>
              <a:rPr lang="en-US" sz="625">
                <a:solidFill>
                  <a:srgbClr val="B0B5B8"/>
                </a:solidFill>
                <a:latin typeface="Playfair Display" panose="00000500000000000000"/>
                <a:ea typeface="Playfair Display" panose="00000500000000000000"/>
                <a:cs typeface="Playfair Display" panose="00000500000000000000"/>
                <a:sym typeface="Playfair Display" panose="00000500000000000000"/>
              </a:rPr>
              <a:t>2</a:t>
            </a:r>
            <a:endParaRPr lang="en-US" sz="625">
              <a:solidFill>
                <a:srgbClr val="B0B5B8"/>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6" name="TextBox 26"/>
          <p:cNvSpPr txBox="1"/>
          <p:nvPr/>
        </p:nvSpPr>
        <p:spPr>
          <a:xfrm>
            <a:off x="11448341" y="5020931"/>
            <a:ext cx="3996862" cy="777783"/>
          </a:xfrm>
          <a:prstGeom prst="rect">
            <a:avLst/>
          </a:prstGeom>
        </p:spPr>
        <p:txBody>
          <a:bodyPr lIns="0" tIns="0" rIns="0" bIns="0" rtlCol="0" anchor="t">
            <a:spAutoFit/>
          </a:bodyPr>
          <a:lstStyle/>
          <a:p>
            <a:pPr algn="ctr">
              <a:lnSpc>
                <a:spcPts val="6275"/>
              </a:lnSpc>
            </a:pPr>
            <a:r>
              <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rPr>
              <a:t>What’s yours?</a:t>
            </a:r>
            <a:endPar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28" name="TextBox 28"/>
          <p:cNvSpPr txBox="1"/>
          <p:nvPr/>
        </p:nvSpPr>
        <p:spPr>
          <a:xfrm>
            <a:off x="2490810" y="4641565"/>
            <a:ext cx="4497255" cy="777783"/>
          </a:xfrm>
          <a:prstGeom prst="rect">
            <a:avLst/>
          </a:prstGeom>
        </p:spPr>
        <p:txBody>
          <a:bodyPr lIns="0" tIns="0" rIns="0" bIns="0" rtlCol="0" anchor="t">
            <a:spAutoFit/>
          </a:bodyPr>
          <a:lstStyle/>
          <a:p>
            <a:pPr algn="ctr">
              <a:lnSpc>
                <a:spcPts val="6275"/>
              </a:lnSpc>
            </a:pPr>
            <a:r>
              <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rPr>
              <a:t>DISTRACTION?</a:t>
            </a:r>
            <a:endParaRPr lang="en-US" sz="5020">
              <a:solidFill>
                <a:srgbClr val="AA9263"/>
              </a:solidFill>
              <a:latin typeface="Playfair Display" panose="00000500000000000000"/>
              <a:ea typeface="Playfair Display" panose="00000500000000000000"/>
              <a:cs typeface="Playfair Display" panose="00000500000000000000"/>
              <a:sym typeface="Playfair Display" panose="00000500000000000000"/>
            </a:endParaRPr>
          </a:p>
        </p:txBody>
      </p:sp>
      <p:sp>
        <p:nvSpPr>
          <p:cNvPr id="30" name="TextBox 29"/>
          <p:cNvSpPr txBox="1"/>
          <p:nvPr/>
        </p:nvSpPr>
        <p:spPr>
          <a:xfrm>
            <a:off x="10965141" y="6888056"/>
            <a:ext cx="5432473" cy="369332"/>
          </a:xfrm>
          <a:prstGeom prst="rect">
            <a:avLst/>
          </a:prstGeom>
          <a:noFill/>
        </p:spPr>
        <p:txBody>
          <a:bodyPr wrap="square">
            <a:spAutoFit/>
          </a:bodyPr>
          <a:lstStyle/>
          <a:p>
            <a:endParaRPr lang="en-MY" dirty="0"/>
          </a:p>
        </p:txBody>
      </p:sp>
      <p:sp>
        <p:nvSpPr>
          <p:cNvPr id="31" name="Rectangle 30"/>
          <p:cNvSpPr/>
          <p:nvPr/>
        </p:nvSpPr>
        <p:spPr>
          <a:xfrm>
            <a:off x="12648903" y="6013936"/>
            <a:ext cx="185499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hlinkClick r:id="rId2"/>
              </a:rPr>
              <a:t>Timer</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2" name="Freeform 4"/>
          <p:cNvSpPr/>
          <p:nvPr/>
        </p:nvSpPr>
        <p:spPr>
          <a:xfrm>
            <a:off x="14173200" y="9867900"/>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5" name="Freeform 4"/>
          <p:cNvSpPr/>
          <p:nvPr/>
        </p:nvSpPr>
        <p:spPr>
          <a:xfrm>
            <a:off x="14173200" y="98191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5" name="TextBox 5"/>
          <p:cNvSpPr txBox="1"/>
          <p:nvPr/>
        </p:nvSpPr>
        <p:spPr>
          <a:xfrm>
            <a:off x="12660390" y="6623970"/>
            <a:ext cx="5251667" cy="699963"/>
          </a:xfrm>
          <a:prstGeom prst="rect">
            <a:avLst/>
          </a:prstGeom>
        </p:spPr>
        <p:txBody>
          <a:bodyPr lIns="0" tIns="0" rIns="0" bIns="0" rtlCol="0" anchor="t">
            <a:spAutoFit/>
          </a:bodyPr>
          <a:lstStyle/>
          <a:p>
            <a:pPr algn="ctr">
              <a:lnSpc>
                <a:spcPts val="5230"/>
              </a:lnSpc>
            </a:pPr>
            <a:r>
              <a:rPr lang="en-US" sz="5230" b="1">
                <a:solidFill>
                  <a:srgbClr val="FFDE59"/>
                </a:solidFill>
                <a:latin typeface="Big Shoulders Display Bold"/>
                <a:ea typeface="Big Shoulders Display Bold"/>
                <a:cs typeface="Big Shoulders Display Bold"/>
                <a:sym typeface="Big Shoulders Display Bold"/>
              </a:rPr>
              <a:t>AL-BAQI’</a:t>
            </a:r>
            <a:endParaRPr lang="en-US" sz="5230" b="1">
              <a:solidFill>
                <a:srgbClr val="FFDE59"/>
              </a:solidFill>
              <a:latin typeface="Big Shoulders Display Bold"/>
              <a:ea typeface="Big Shoulders Display Bold"/>
              <a:cs typeface="Big Shoulders Display Bold"/>
              <a:sym typeface="Big Shoulders Display Bold"/>
            </a:endParaRPr>
          </a:p>
        </p:txBody>
      </p:sp>
      <p:sp>
        <p:nvSpPr>
          <p:cNvPr id="6" name="Rectangle 5"/>
          <p:cNvSpPr/>
          <p:nvPr/>
        </p:nvSpPr>
        <p:spPr>
          <a:xfrm>
            <a:off x="1295400" y="8879569"/>
            <a:ext cx="185499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hlinkClick r:id="rId2"/>
              </a:rPr>
              <a:t>Timer</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7" name="Freeform 4"/>
          <p:cNvSpPr/>
          <p:nvPr/>
        </p:nvSpPr>
        <p:spPr>
          <a:xfrm>
            <a:off x="14325600" y="9791700"/>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4692158" y="580707"/>
            <a:ext cx="8886825" cy="1298087"/>
          </a:xfrm>
          <a:prstGeom prst="rect">
            <a:avLst/>
          </a:prstGeom>
        </p:spPr>
        <p:txBody>
          <a:bodyPr lIns="0" tIns="0" rIns="0" bIns="0" rtlCol="0" anchor="t">
            <a:spAutoFit/>
          </a:bodyPr>
          <a:lstStyle/>
          <a:p>
            <a:pPr algn="ctr">
              <a:lnSpc>
                <a:spcPts val="7415"/>
              </a:lnSpc>
            </a:pPr>
            <a:r>
              <a:rPr lang="en-US" sz="5755" spc="40">
                <a:solidFill>
                  <a:srgbClr val="2D2A23"/>
                </a:solidFill>
                <a:latin typeface="Tex Gyre Termes"/>
                <a:ea typeface="Tex Gyre Termes"/>
                <a:cs typeface="Tex Gyre Termes"/>
                <a:sym typeface="Tex Gyre Termes"/>
              </a:rPr>
              <a:t>Finding Your Sacred Purpose</a:t>
            </a:r>
            <a:endParaRPr lang="en-US" sz="5755" spc="40">
              <a:solidFill>
                <a:srgbClr val="2D2A23"/>
              </a:solidFill>
              <a:latin typeface="Tex Gyre Termes"/>
              <a:ea typeface="Tex Gyre Termes"/>
              <a:cs typeface="Tex Gyre Termes"/>
              <a:sym typeface="Tex Gyre Termes"/>
            </a:endParaRPr>
          </a:p>
          <a:p>
            <a:pPr algn="ctr">
              <a:lnSpc>
                <a:spcPts val="2830"/>
              </a:lnSpc>
            </a:pPr>
            <a:r>
              <a:rPr lang="en-US" sz="2195">
                <a:solidFill>
                  <a:srgbClr val="2D2A23"/>
                </a:solidFill>
                <a:latin typeface="Barlow Medium"/>
                <a:ea typeface="Barlow Medium"/>
                <a:cs typeface="Barlow Medium"/>
                <a:sym typeface="Barlow Medium"/>
              </a:rPr>
              <a:t>Ikigai answers what gives life meaning; Islam answers why and for whom.</a:t>
            </a:r>
            <a:endParaRPr lang="en-US" sz="2195">
              <a:solidFill>
                <a:srgbClr val="2D2A23"/>
              </a:solidFill>
              <a:latin typeface="Barlow Medium"/>
              <a:ea typeface="Barlow Medium"/>
              <a:cs typeface="Barlow Medium"/>
              <a:sym typeface="Barlow Medium"/>
            </a:endParaRPr>
          </a:p>
        </p:txBody>
      </p:sp>
      <p:sp>
        <p:nvSpPr>
          <p:cNvPr id="6" name="TextBox 6"/>
          <p:cNvSpPr txBox="1"/>
          <p:nvPr/>
        </p:nvSpPr>
        <p:spPr>
          <a:xfrm>
            <a:off x="7101724" y="4949818"/>
            <a:ext cx="998141" cy="455925"/>
          </a:xfrm>
          <a:prstGeom prst="rect">
            <a:avLst/>
          </a:prstGeom>
        </p:spPr>
        <p:txBody>
          <a:bodyPr lIns="0" tIns="0" rIns="0" bIns="0" rtlCol="0" anchor="t">
            <a:spAutoFit/>
          </a:bodyPr>
          <a:lstStyle/>
          <a:p>
            <a:pPr algn="ctr">
              <a:lnSpc>
                <a:spcPts val="1810"/>
              </a:lnSpc>
            </a:pPr>
            <a:r>
              <a:rPr lang="en-US" sz="1500">
                <a:solidFill>
                  <a:srgbClr val="2D2A23"/>
                </a:solidFill>
                <a:latin typeface="Barlow Medium"/>
                <a:ea typeface="Barlow Medium"/>
                <a:cs typeface="Barlow Medium"/>
                <a:sym typeface="Barlow Medium"/>
              </a:rPr>
              <a:t>What brings</a:t>
            </a:r>
            <a:endParaRPr lang="en-US" sz="1500">
              <a:solidFill>
                <a:srgbClr val="2D2A23"/>
              </a:solidFill>
              <a:latin typeface="Barlow Medium"/>
              <a:ea typeface="Barlow Medium"/>
              <a:cs typeface="Barlow Medium"/>
              <a:sym typeface="Barlow Medium"/>
            </a:endParaRPr>
          </a:p>
          <a:p>
            <a:pPr algn="ctr">
              <a:lnSpc>
                <a:spcPts val="1810"/>
              </a:lnSpc>
            </a:pPr>
            <a:r>
              <a:rPr lang="en-US" sz="1500">
                <a:solidFill>
                  <a:srgbClr val="2D2A23"/>
                </a:solidFill>
                <a:latin typeface="Barlow Medium"/>
                <a:ea typeface="Barlow Medium"/>
                <a:cs typeface="Barlow Medium"/>
                <a:sym typeface="Barlow Medium"/>
              </a:rPr>
              <a:t>sustenance</a:t>
            </a:r>
            <a:endParaRPr lang="en-US" sz="1500">
              <a:solidFill>
                <a:srgbClr val="2D2A23"/>
              </a:solidFill>
              <a:latin typeface="Barlow Medium"/>
              <a:ea typeface="Barlow Medium"/>
              <a:cs typeface="Barlow Medium"/>
              <a:sym typeface="Barlow Medium"/>
            </a:endParaRPr>
          </a:p>
        </p:txBody>
      </p:sp>
      <p:sp>
        <p:nvSpPr>
          <p:cNvPr id="7" name="TextBox 7"/>
          <p:cNvSpPr txBox="1"/>
          <p:nvPr/>
        </p:nvSpPr>
        <p:spPr>
          <a:xfrm>
            <a:off x="8734719" y="3511072"/>
            <a:ext cx="774733" cy="430596"/>
          </a:xfrm>
          <a:prstGeom prst="rect">
            <a:avLst/>
          </a:prstGeom>
        </p:spPr>
        <p:txBody>
          <a:bodyPr lIns="0" tIns="0" rIns="0" bIns="0" rtlCol="0" anchor="t">
            <a:spAutoFit/>
          </a:bodyPr>
          <a:lstStyle/>
          <a:p>
            <a:pPr algn="ctr">
              <a:lnSpc>
                <a:spcPts val="1785"/>
              </a:lnSpc>
            </a:pPr>
            <a:r>
              <a:rPr lang="en-US" sz="1500">
                <a:solidFill>
                  <a:srgbClr val="2D2A23"/>
                </a:solidFill>
                <a:latin typeface="Barlow Medium"/>
                <a:ea typeface="Barlow Medium"/>
                <a:cs typeface="Barlow Medium"/>
                <a:sym typeface="Barlow Medium"/>
              </a:rPr>
              <a:t>What you</a:t>
            </a:r>
            <a:endParaRPr lang="en-US" sz="1500">
              <a:solidFill>
                <a:srgbClr val="2D2A23"/>
              </a:solidFill>
              <a:latin typeface="Barlow Medium"/>
              <a:ea typeface="Barlow Medium"/>
              <a:cs typeface="Barlow Medium"/>
              <a:sym typeface="Barlow Medium"/>
            </a:endParaRPr>
          </a:p>
          <a:p>
            <a:pPr algn="ctr">
              <a:lnSpc>
                <a:spcPts val="1785"/>
              </a:lnSpc>
            </a:pPr>
            <a:r>
              <a:rPr lang="en-US" sz="1500">
                <a:solidFill>
                  <a:srgbClr val="2D2A23"/>
                </a:solidFill>
                <a:latin typeface="PT Sans" panose="020B0503020203020204"/>
                <a:ea typeface="PT Sans" panose="020B0503020203020204"/>
                <a:cs typeface="PT Sans" panose="020B0503020203020204"/>
                <a:sym typeface="PT Sans" panose="020B0503020203020204"/>
              </a:rPr>
              <a:t>love</a:t>
            </a:r>
            <a:endParaRPr lang="en-US" sz="1500">
              <a:solidFill>
                <a:srgbClr val="2D2A23"/>
              </a:solidFill>
              <a:latin typeface="PT Sans" panose="020B0503020203020204"/>
              <a:ea typeface="PT Sans" panose="020B0503020203020204"/>
              <a:cs typeface="PT Sans" panose="020B0503020203020204"/>
              <a:sym typeface="PT Sans" panose="020B0503020203020204"/>
            </a:endParaRPr>
          </a:p>
        </p:txBody>
      </p:sp>
      <p:sp>
        <p:nvSpPr>
          <p:cNvPr id="8" name="TextBox 8"/>
          <p:cNvSpPr txBox="1"/>
          <p:nvPr/>
        </p:nvSpPr>
        <p:spPr>
          <a:xfrm>
            <a:off x="8614341" y="6421913"/>
            <a:ext cx="1042458" cy="364866"/>
          </a:xfrm>
          <a:prstGeom prst="rect">
            <a:avLst/>
          </a:prstGeom>
        </p:spPr>
        <p:txBody>
          <a:bodyPr lIns="0" tIns="0" rIns="0" bIns="0" rtlCol="0" anchor="t">
            <a:spAutoFit/>
          </a:bodyPr>
          <a:lstStyle/>
          <a:p>
            <a:pPr algn="ctr">
              <a:lnSpc>
                <a:spcPts val="1475"/>
              </a:lnSpc>
            </a:pPr>
            <a:r>
              <a:rPr lang="en-US" sz="1500" spc="22">
                <a:solidFill>
                  <a:srgbClr val="2D2A23"/>
                </a:solidFill>
                <a:latin typeface="Barlow Medium"/>
                <a:ea typeface="Barlow Medium"/>
                <a:cs typeface="Barlow Medium"/>
                <a:sym typeface="Barlow Medium"/>
              </a:rPr>
              <a:t>What the</a:t>
            </a:r>
            <a:endParaRPr lang="en-US" sz="1500" spc="22">
              <a:solidFill>
                <a:srgbClr val="2D2A23"/>
              </a:solidFill>
              <a:latin typeface="Barlow Medium"/>
              <a:ea typeface="Barlow Medium"/>
              <a:cs typeface="Barlow Medium"/>
              <a:sym typeface="Barlow Medium"/>
            </a:endParaRPr>
          </a:p>
          <a:p>
            <a:pPr algn="ctr">
              <a:lnSpc>
                <a:spcPts val="1475"/>
              </a:lnSpc>
            </a:pPr>
            <a:r>
              <a:rPr lang="en-US" sz="1500" spc="22">
                <a:solidFill>
                  <a:srgbClr val="2D2A23"/>
                </a:solidFill>
                <a:latin typeface="Barlow Medium"/>
                <a:ea typeface="Barlow Medium"/>
                <a:cs typeface="Barlow Medium"/>
                <a:sym typeface="Barlow Medium"/>
              </a:rPr>
              <a:t>world needs</a:t>
            </a:r>
            <a:endParaRPr lang="en-US" sz="1500" spc="22">
              <a:solidFill>
                <a:srgbClr val="2D2A23"/>
              </a:solidFill>
              <a:latin typeface="Barlow Medium"/>
              <a:ea typeface="Barlow Medium"/>
              <a:cs typeface="Barlow Medium"/>
              <a:sym typeface="Barlow Medium"/>
            </a:endParaRPr>
          </a:p>
        </p:txBody>
      </p:sp>
      <p:sp>
        <p:nvSpPr>
          <p:cNvPr id="9" name="TextBox 9"/>
          <p:cNvSpPr txBox="1"/>
          <p:nvPr/>
        </p:nvSpPr>
        <p:spPr>
          <a:xfrm>
            <a:off x="10188172" y="4951089"/>
            <a:ext cx="977635" cy="470112"/>
          </a:xfrm>
          <a:prstGeom prst="rect">
            <a:avLst/>
          </a:prstGeom>
        </p:spPr>
        <p:txBody>
          <a:bodyPr lIns="0" tIns="0" rIns="0" bIns="0" rtlCol="0" anchor="t">
            <a:spAutoFit/>
          </a:bodyPr>
          <a:lstStyle/>
          <a:p>
            <a:pPr algn="ctr">
              <a:lnSpc>
                <a:spcPts val="1930"/>
              </a:lnSpc>
            </a:pPr>
            <a:r>
              <a:rPr lang="en-US" sz="1505">
                <a:solidFill>
                  <a:srgbClr val="2D2A23"/>
                </a:solidFill>
                <a:latin typeface="Barlow Medium"/>
                <a:ea typeface="Barlow Medium"/>
                <a:cs typeface="Barlow Medium"/>
                <a:sym typeface="Barlow Medium"/>
              </a:rPr>
              <a:t>What you're</a:t>
            </a:r>
            <a:endParaRPr lang="en-US" sz="1505">
              <a:solidFill>
                <a:srgbClr val="2D2A23"/>
              </a:solidFill>
              <a:latin typeface="Barlow Medium"/>
              <a:ea typeface="Barlow Medium"/>
              <a:cs typeface="Barlow Medium"/>
              <a:sym typeface="Barlow Medium"/>
            </a:endParaRPr>
          </a:p>
          <a:p>
            <a:pPr algn="ctr">
              <a:lnSpc>
                <a:spcPts val="1930"/>
              </a:lnSpc>
            </a:pPr>
            <a:r>
              <a:rPr lang="en-US" sz="1505">
                <a:solidFill>
                  <a:srgbClr val="2D2A23"/>
                </a:solidFill>
                <a:latin typeface="Barlow Medium"/>
                <a:ea typeface="Barlow Medium"/>
                <a:cs typeface="Barlow Medium"/>
                <a:sym typeface="Barlow Medium"/>
              </a:rPr>
              <a:t>good at</a:t>
            </a:r>
            <a:endParaRPr lang="en-US" sz="1505">
              <a:solidFill>
                <a:srgbClr val="2D2A23"/>
              </a:solidFill>
              <a:latin typeface="Barlow Medium"/>
              <a:ea typeface="Barlow Medium"/>
              <a:cs typeface="Barlow Medium"/>
              <a:sym typeface="Barlow Medium"/>
            </a:endParaRPr>
          </a:p>
        </p:txBody>
      </p:sp>
      <p:sp>
        <p:nvSpPr>
          <p:cNvPr id="10" name="TextBox 10"/>
          <p:cNvSpPr txBox="1"/>
          <p:nvPr/>
        </p:nvSpPr>
        <p:spPr>
          <a:xfrm>
            <a:off x="6191346" y="7579762"/>
            <a:ext cx="5915025" cy="416218"/>
          </a:xfrm>
          <a:prstGeom prst="rect">
            <a:avLst/>
          </a:prstGeom>
        </p:spPr>
        <p:txBody>
          <a:bodyPr lIns="0" tIns="0" rIns="0" bIns="0" rtlCol="0" anchor="t">
            <a:spAutoFit/>
          </a:bodyPr>
          <a:lstStyle/>
          <a:p>
            <a:pPr algn="ctr">
              <a:lnSpc>
                <a:spcPts val="3305"/>
              </a:lnSpc>
            </a:pPr>
            <a:r>
              <a:rPr lang="en-US" sz="2360" spc="-4">
                <a:solidFill>
                  <a:srgbClr val="2D2A23"/>
                </a:solidFill>
                <a:latin typeface="RoxboroughCF" panose="00000500000000000000"/>
                <a:ea typeface="RoxboroughCF" panose="00000500000000000000"/>
                <a:cs typeface="RoxboroughCF" panose="00000500000000000000"/>
                <a:sym typeface="RoxboroughCF" panose="00000500000000000000"/>
              </a:rPr>
              <a:t>Niyyah (Intention) &amp; Khilafah (Stewardship)</a:t>
            </a:r>
            <a:endParaRPr lang="en-US" sz="2360" spc="-4">
              <a:solidFill>
                <a:srgbClr val="2D2A23"/>
              </a:solidFill>
              <a:latin typeface="RoxboroughCF" panose="00000500000000000000"/>
              <a:ea typeface="RoxboroughCF" panose="00000500000000000000"/>
              <a:cs typeface="RoxboroughCF" panose="00000500000000000000"/>
              <a:sym typeface="RoxboroughCF" panose="00000500000000000000"/>
            </a:endParaRPr>
          </a:p>
        </p:txBody>
      </p:sp>
      <p:sp>
        <p:nvSpPr>
          <p:cNvPr id="11" name="TextBox 11"/>
          <p:cNvSpPr txBox="1"/>
          <p:nvPr/>
        </p:nvSpPr>
        <p:spPr>
          <a:xfrm>
            <a:off x="4248128" y="9002558"/>
            <a:ext cx="9867900" cy="570009"/>
          </a:xfrm>
          <a:prstGeom prst="rect">
            <a:avLst/>
          </a:prstGeom>
        </p:spPr>
        <p:txBody>
          <a:bodyPr lIns="0" tIns="0" rIns="0" bIns="0" rtlCol="0" anchor="t">
            <a:spAutoFit/>
          </a:bodyPr>
          <a:lstStyle/>
          <a:p>
            <a:pPr algn="ctr">
              <a:lnSpc>
                <a:spcPts val="2250"/>
              </a:lnSpc>
            </a:pPr>
            <a:r>
              <a:rPr lang="en-US" sz="1990">
                <a:solidFill>
                  <a:srgbClr val="2D2A23"/>
                </a:solidFill>
                <a:latin typeface="Barlow Medium"/>
                <a:ea typeface="Barlow Medium"/>
                <a:cs typeface="Barlow Medium"/>
                <a:sym typeface="Barlow Medium"/>
              </a:rPr>
              <a:t>When placed inside the container of pure Niyyah, every skill learned at Sunway University-</a:t>
            </a:r>
            <a:endParaRPr lang="en-US" sz="1990">
              <a:solidFill>
                <a:srgbClr val="2D2A23"/>
              </a:solidFill>
              <a:latin typeface="Barlow Medium"/>
              <a:ea typeface="Barlow Medium"/>
              <a:cs typeface="Barlow Medium"/>
              <a:sym typeface="Barlow Medium"/>
            </a:endParaRPr>
          </a:p>
          <a:p>
            <a:pPr algn="ctr">
              <a:lnSpc>
                <a:spcPts val="2250"/>
              </a:lnSpc>
            </a:pPr>
            <a:r>
              <a:rPr lang="en-US" sz="1990">
                <a:solidFill>
                  <a:srgbClr val="2D2A23"/>
                </a:solidFill>
                <a:latin typeface="Barlow Medium"/>
                <a:ea typeface="Barlow Medium"/>
                <a:cs typeface="Barlow Medium"/>
                <a:sym typeface="Barlow Medium"/>
              </a:rPr>
              <a:t>business, design, tech-transforms from a secular task into Ibadah (an act of worship).</a:t>
            </a:r>
            <a:endParaRPr lang="en-US" sz="1990">
              <a:solidFill>
                <a:srgbClr val="2D2A23"/>
              </a:solidFill>
              <a:latin typeface="Barlow Medium"/>
              <a:ea typeface="Barlow Medium"/>
              <a:cs typeface="Barlow Medium"/>
              <a:sym typeface="Barlow Medium"/>
            </a:endParaRPr>
          </a:p>
        </p:txBody>
      </p:sp>
      <p:grpSp>
        <p:nvGrpSpPr>
          <p:cNvPr id="12" name="Group 12"/>
          <p:cNvGrpSpPr/>
          <p:nvPr/>
        </p:nvGrpSpPr>
        <p:grpSpPr>
          <a:xfrm>
            <a:off x="7286283" y="4571318"/>
            <a:ext cx="3354008" cy="1354349"/>
            <a:chOff x="31479" y="437021"/>
            <a:chExt cx="4472011" cy="1805799"/>
          </a:xfrm>
        </p:grpSpPr>
        <p:sp>
          <p:nvSpPr>
            <p:cNvPr id="13" name="TextBox 13"/>
            <p:cNvSpPr txBox="1"/>
            <p:nvPr/>
          </p:nvSpPr>
          <p:spPr>
            <a:xfrm rot="190974">
              <a:off x="31479" y="437021"/>
              <a:ext cx="4472011" cy="993987"/>
            </a:xfrm>
            <a:prstGeom prst="rect">
              <a:avLst/>
            </a:prstGeom>
          </p:spPr>
          <p:txBody>
            <a:bodyPr lIns="0" tIns="0" rIns="0" bIns="0" rtlCol="0" anchor="t">
              <a:spAutoFit/>
            </a:bodyPr>
            <a:lstStyle/>
            <a:p>
              <a:pPr algn="ctr">
                <a:lnSpc>
                  <a:spcPts val="5815"/>
                </a:lnSpc>
              </a:pPr>
              <a:r>
                <a:rPr lang="en-US" sz="4400" spc="-155">
                  <a:solidFill>
                    <a:srgbClr val="00C4CC"/>
                  </a:solidFill>
                  <a:latin typeface="Paalalabas Condensed"/>
                  <a:ea typeface="Paalalabas Condensed"/>
                  <a:cs typeface="Paalalabas Condensed"/>
                  <a:sym typeface="Paalalabas Condensed"/>
                </a:rPr>
                <a:t>Niyyah</a:t>
              </a:r>
              <a:endParaRPr lang="en-US" sz="4400" spc="-155">
                <a:solidFill>
                  <a:srgbClr val="00C4CC"/>
                </a:solidFill>
                <a:latin typeface="Paalalabas Condensed"/>
                <a:ea typeface="Paalalabas Condensed"/>
                <a:cs typeface="Paalalabas Condensed"/>
                <a:sym typeface="Paalalabas Condensed"/>
              </a:endParaRPr>
            </a:p>
          </p:txBody>
        </p:sp>
        <p:sp>
          <p:nvSpPr>
            <p:cNvPr id="14" name="TextBox 14"/>
            <p:cNvSpPr txBox="1"/>
            <p:nvPr/>
          </p:nvSpPr>
          <p:spPr>
            <a:xfrm rot="-427307">
              <a:off x="1236133" y="1276773"/>
              <a:ext cx="2932006" cy="966047"/>
            </a:xfrm>
            <a:prstGeom prst="rect">
              <a:avLst/>
            </a:prstGeom>
          </p:spPr>
          <p:txBody>
            <a:bodyPr lIns="0" tIns="0" rIns="0" bIns="0" rtlCol="0" anchor="t">
              <a:noAutofit/>
            </a:bodyPr>
            <a:lstStyle/>
            <a:p>
              <a:pPr algn="l">
                <a:lnSpc>
                  <a:spcPts val="5430"/>
                </a:lnSpc>
              </a:pPr>
              <a:r>
                <a:rPr lang="en-US" sz="3600" spc="-126">
                  <a:solidFill>
                    <a:srgbClr val="FFDE59"/>
                  </a:solidFill>
                  <a:latin typeface="Paalalabas Condensed"/>
                  <a:ea typeface="Paalalabas Condensed"/>
                  <a:cs typeface="Paalalabas Condensed"/>
                  <a:sym typeface="Paalalabas Condensed"/>
                </a:rPr>
                <a:t>KhiDMAH</a:t>
              </a:r>
              <a:endParaRPr lang="en-US" sz="3600" spc="-126">
                <a:solidFill>
                  <a:srgbClr val="FFDE59"/>
                </a:solidFill>
                <a:latin typeface="Paalalabas Condensed"/>
                <a:ea typeface="Paalalabas Condensed"/>
                <a:cs typeface="Paalalabas Condensed"/>
                <a:sym typeface="Paalalabas Condensed"/>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3" name="Freeform 3"/>
          <p:cNvSpPr/>
          <p:nvPr/>
        </p:nvSpPr>
        <p:spPr>
          <a:xfrm>
            <a:off x="125460" y="155602"/>
            <a:ext cx="9884291" cy="10131398"/>
          </a:xfrm>
          <a:custGeom>
            <a:avLst/>
            <a:gdLst/>
            <a:ahLst/>
            <a:cxnLst/>
            <a:rect l="l" t="t" r="r" b="b"/>
            <a:pathLst>
              <a:path w="9884291" h="10131398">
                <a:moveTo>
                  <a:pt x="0" y="0"/>
                </a:moveTo>
                <a:lnTo>
                  <a:pt x="9884290" y="0"/>
                </a:lnTo>
                <a:lnTo>
                  <a:pt x="9884290" y="10131398"/>
                </a:lnTo>
                <a:lnTo>
                  <a:pt x="0" y="10131398"/>
                </a:lnTo>
                <a:lnTo>
                  <a:pt x="0" y="0"/>
                </a:lnTo>
                <a:close/>
              </a:path>
            </a:pathLst>
          </a:custGeom>
          <a:blipFill>
            <a:blip r:embed="rId3"/>
            <a:stretch>
              <a:fillRect/>
            </a:stretch>
          </a:blipFill>
        </p:spPr>
      </p:sp>
      <p:graphicFrame>
        <p:nvGraphicFramePr>
          <p:cNvPr id="4" name="Table 4"/>
          <p:cNvGraphicFramePr>
            <a:graphicFrameLocks noGrp="1"/>
          </p:cNvGraphicFramePr>
          <p:nvPr/>
        </p:nvGraphicFramePr>
        <p:xfrm>
          <a:off x="10155460" y="416528"/>
          <a:ext cx="7763103" cy="8753475"/>
        </p:xfrm>
        <a:graphic>
          <a:graphicData uri="http://schemas.openxmlformats.org/drawingml/2006/table">
            <a:tbl>
              <a:tblPr/>
              <a:tblGrid>
                <a:gridCol w="2430694"/>
                <a:gridCol w="2430694"/>
                <a:gridCol w="2901715"/>
              </a:tblGrid>
              <a:tr h="1122240">
                <a:tc>
                  <a:txBody>
                    <a:bodyPr/>
                    <a:lstStyle/>
                    <a:p>
                      <a:pPr algn="ctr">
                        <a:lnSpc>
                          <a:spcPts val="2380"/>
                        </a:lnSpc>
                        <a:defRPr/>
                      </a:pPr>
                      <a:r>
                        <a:rPr lang="en-US" sz="1700" b="1">
                          <a:solidFill>
                            <a:srgbClr val="000000"/>
                          </a:solidFill>
                          <a:latin typeface="Roboto Bold"/>
                          <a:ea typeface="Roboto Bold"/>
                          <a:cs typeface="Roboto Bold"/>
                          <a:sym typeface="Roboto Bold"/>
                        </a:rPr>
                        <a:t>IKIGAI</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9999"/>
                    </a:solidFill>
                  </a:tcPr>
                </a:tc>
                <a:tc>
                  <a:txBody>
                    <a:bodyPr/>
                    <a:lstStyle/>
                    <a:p>
                      <a:pPr algn="ctr">
                        <a:lnSpc>
                          <a:spcPts val="2380"/>
                        </a:lnSpc>
                        <a:defRPr/>
                      </a:pPr>
                      <a:r>
                        <a:rPr lang="en-US" sz="1700" b="1">
                          <a:solidFill>
                            <a:srgbClr val="000000"/>
                          </a:solidFill>
                          <a:latin typeface="Roboto Bold"/>
                          <a:ea typeface="Roboto Bold"/>
                          <a:cs typeface="Roboto Bold"/>
                          <a:sym typeface="Roboto Bold"/>
                        </a:rPr>
                        <a:t>ISLAMIC CONCEPT</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9999"/>
                    </a:solidFill>
                  </a:tcPr>
                </a:tc>
                <a:tc>
                  <a:txBody>
                    <a:bodyPr/>
                    <a:lstStyle/>
                    <a:p>
                      <a:pPr algn="ctr">
                        <a:lnSpc>
                          <a:spcPts val="2380"/>
                        </a:lnSpc>
                        <a:defRPr/>
                      </a:pPr>
                      <a:r>
                        <a:rPr lang="en-US" sz="1700" b="1">
                          <a:solidFill>
                            <a:srgbClr val="000000"/>
                          </a:solidFill>
                          <a:latin typeface="Roboto Bold"/>
                          <a:ea typeface="Roboto Bold"/>
                          <a:cs typeface="Roboto Bold"/>
                          <a:sym typeface="Roboto Bold"/>
                        </a:rPr>
                        <a:t>Key Difference / Integration</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9999"/>
                    </a:solidFill>
                  </a:tcPr>
                </a:tc>
              </a:tr>
              <a:tr h="1645953">
                <a:tc>
                  <a:txBody>
                    <a:bodyPr/>
                    <a:lstStyle/>
                    <a:p>
                      <a:pPr algn="ctr">
                        <a:lnSpc>
                          <a:spcPts val="2100"/>
                        </a:lnSpc>
                        <a:defRPr/>
                      </a:pPr>
                      <a:r>
                        <a:rPr lang="en-US" sz="1500">
                          <a:solidFill>
                            <a:srgbClr val="000000"/>
                          </a:solidFill>
                          <a:latin typeface="Barlow Medium"/>
                          <a:ea typeface="Barlow Medium"/>
                          <a:cs typeface="Barlow Medium"/>
                          <a:sym typeface="Barlow Medium"/>
                        </a:rPr>
                        <a:t>Reason for Being</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CDCD"/>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Purpose of Creation (Quran 51:56)</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Ikigai is self-driven;</a:t>
                      </a:r>
                      <a:endParaRPr lang="en-US" sz="1100"/>
                    </a:p>
                    <a:p>
                      <a:pPr algn="ctr">
                        <a:lnSpc>
                          <a:spcPts val="2100"/>
                        </a:lnSpc>
                      </a:pPr>
                      <a:r>
                        <a:rPr lang="en-US" sz="1500">
                          <a:solidFill>
                            <a:srgbClr val="000000"/>
                          </a:solidFill>
                          <a:latin typeface="Barlow Medium"/>
                          <a:ea typeface="Barlow Medium"/>
                          <a:cs typeface="Barlow Medium"/>
                          <a:sym typeface="Barlow Medium"/>
                        </a:rPr>
                        <a:t>Islam grounds human purpose in worshiping God through righteous actions.</a:t>
                      </a:r>
                      <a:endParaRPr lang="en-US" sz="1500">
                        <a:solidFill>
                          <a:srgbClr val="000000"/>
                        </a:solidFill>
                        <a:latin typeface="Barlow Medium"/>
                        <a:ea typeface="Barlow Medium"/>
                        <a:cs typeface="Barlow Medium"/>
                        <a:sym typeface="Barlow Medium"/>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r>
              <a:tr h="1645953">
                <a:tc>
                  <a:txBody>
                    <a:bodyPr/>
                    <a:lstStyle/>
                    <a:p>
                      <a:pPr algn="ctr">
                        <a:lnSpc>
                          <a:spcPts val="2100"/>
                        </a:lnSpc>
                        <a:defRPr/>
                      </a:pPr>
                      <a:r>
                        <a:rPr lang="en-US" sz="1500">
                          <a:solidFill>
                            <a:srgbClr val="000000"/>
                          </a:solidFill>
                          <a:latin typeface="Barlow Medium"/>
                          <a:ea typeface="Barlow Medium"/>
                          <a:cs typeface="Barlow Medium"/>
                          <a:sym typeface="Barlow Medium"/>
                        </a:rPr>
                        <a:t>Flow State</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CDCD"/>
                    </a:solidFill>
                  </a:tcPr>
                </a:tc>
                <a:tc>
                  <a:txBody>
                    <a:bodyPr/>
                    <a:lstStyle/>
                    <a:p>
                      <a:pPr algn="ctr">
                        <a:lnSpc>
                          <a:spcPts val="2100"/>
                        </a:lnSpc>
                        <a:defRPr/>
                      </a:pPr>
                      <a:r>
                        <a:rPr lang="en-US" sz="1500" i="1">
                          <a:solidFill>
                            <a:srgbClr val="000000"/>
                          </a:solidFill>
                          <a:latin typeface="Barlow Medium Italics"/>
                          <a:ea typeface="Barlow Medium Italics"/>
                          <a:cs typeface="Barlow Medium Italics"/>
                          <a:sym typeface="Barlow Medium Italics"/>
                        </a:rPr>
                        <a:t>Khushu'</a:t>
                      </a:r>
                      <a:r>
                        <a:rPr lang="en-US" sz="1500">
                          <a:solidFill>
                            <a:srgbClr val="000000"/>
                          </a:solidFill>
                          <a:latin typeface="Barlow Medium"/>
                          <a:ea typeface="Barlow Medium"/>
                          <a:cs typeface="Barlow Medium"/>
                          <a:sym typeface="Barlow Medium"/>
                        </a:rPr>
                        <a:t> </a:t>
                      </a:r>
                      <a:endParaRPr lang="en-US" sz="1100"/>
                    </a:p>
                    <a:p>
                      <a:pPr algn="ctr">
                        <a:lnSpc>
                          <a:spcPts val="2100"/>
                        </a:lnSpc>
                      </a:pPr>
                      <a:r>
                        <a:rPr lang="en-US" sz="1500">
                          <a:solidFill>
                            <a:srgbClr val="000000"/>
                          </a:solidFill>
                          <a:latin typeface="Barlow Medium"/>
                          <a:ea typeface="Barlow Medium"/>
                          <a:cs typeface="Barlow Medium"/>
                          <a:sym typeface="Barlow Medium"/>
                        </a:rPr>
                        <a:t>(Mindful Presence)</a:t>
                      </a:r>
                      <a:endParaRPr lang="en-US" sz="1500">
                        <a:solidFill>
                          <a:srgbClr val="000000"/>
                        </a:solidFill>
                        <a:latin typeface="Barlow Medium"/>
                        <a:ea typeface="Barlow Medium"/>
                        <a:cs typeface="Barlow Medium"/>
                        <a:sym typeface="Barlow Medium"/>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Deep immersion in work or prayer without distraction, operating with presence before God.</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r>
              <a:tr h="1346688">
                <a:tc>
                  <a:txBody>
                    <a:bodyPr/>
                    <a:lstStyle/>
                    <a:p>
                      <a:pPr algn="ctr">
                        <a:lnSpc>
                          <a:spcPts val="2100"/>
                        </a:lnSpc>
                        <a:defRPr/>
                      </a:pPr>
                      <a:r>
                        <a:rPr lang="en-US" sz="1500">
                          <a:solidFill>
                            <a:srgbClr val="000000"/>
                          </a:solidFill>
                          <a:latin typeface="Barlow Medium"/>
                          <a:ea typeface="Barlow Medium"/>
                          <a:cs typeface="Barlow Medium"/>
                          <a:sym typeface="Barlow Medium"/>
                        </a:rPr>
                        <a:t>Community (Moai)</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CDCD"/>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Ummatic Ties &amp; </a:t>
                      </a:r>
                      <a:endParaRPr lang="en-US" sz="1100"/>
                    </a:p>
                    <a:p>
                      <a:pPr algn="ctr">
                        <a:lnSpc>
                          <a:spcPts val="2100"/>
                        </a:lnSpc>
                      </a:pPr>
                      <a:r>
                        <a:rPr lang="en-US" sz="1500">
                          <a:solidFill>
                            <a:srgbClr val="000000"/>
                          </a:solidFill>
                          <a:latin typeface="Barlow Medium"/>
                          <a:ea typeface="Barlow Medium"/>
                          <a:cs typeface="Barlow Medium"/>
                          <a:sym typeface="Barlow Medium"/>
                        </a:rPr>
                        <a:t>Silaturrahim</a:t>
                      </a:r>
                      <a:endParaRPr lang="en-US" sz="1500">
                        <a:solidFill>
                          <a:srgbClr val="000000"/>
                        </a:solidFill>
                        <a:latin typeface="Barlow Medium"/>
                        <a:ea typeface="Barlow Medium"/>
                        <a:cs typeface="Barlow Medium"/>
                        <a:sym typeface="Barlow Medium"/>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Mutual social support and strengthening ties of kinship for collective well-being.</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r>
              <a:tr h="1346688">
                <a:tc>
                  <a:txBody>
                    <a:bodyPr/>
                    <a:lstStyle/>
                    <a:p>
                      <a:pPr algn="ctr">
                        <a:lnSpc>
                          <a:spcPts val="2100"/>
                        </a:lnSpc>
                        <a:defRPr/>
                      </a:pPr>
                      <a:r>
                        <a:rPr lang="en-US" sz="1500">
                          <a:solidFill>
                            <a:srgbClr val="000000"/>
                          </a:solidFill>
                          <a:latin typeface="Barlow Medium"/>
                          <a:ea typeface="Barlow Medium"/>
                          <a:cs typeface="Barlow Medium"/>
                          <a:sym typeface="Barlow Medium"/>
                        </a:rPr>
                        <a:t>Moderation </a:t>
                      </a:r>
                      <a:endParaRPr lang="en-US" sz="1100"/>
                    </a:p>
                    <a:p>
                      <a:pPr algn="ctr">
                        <a:lnSpc>
                          <a:spcPts val="2100"/>
                        </a:lnSpc>
                      </a:pPr>
                      <a:r>
                        <a:rPr lang="en-US" sz="1500">
                          <a:solidFill>
                            <a:srgbClr val="000000"/>
                          </a:solidFill>
                          <a:latin typeface="Barlow Medium"/>
                          <a:ea typeface="Barlow Medium"/>
                          <a:cs typeface="Barlow Medium"/>
                          <a:sym typeface="Barlow Medium"/>
                        </a:rPr>
                        <a:t>(</a:t>
                      </a:r>
                      <a:r>
                        <a:rPr lang="en-US" sz="1500" i="1">
                          <a:solidFill>
                            <a:srgbClr val="000000"/>
                          </a:solidFill>
                          <a:latin typeface="Barlow Medium Italics"/>
                          <a:ea typeface="Barlow Medium Italics"/>
                          <a:cs typeface="Barlow Medium Italics"/>
                          <a:sym typeface="Barlow Medium Italics"/>
                        </a:rPr>
                        <a:t>Hara Hachi Bu</a:t>
                      </a:r>
                      <a:r>
                        <a:rPr lang="en-US" sz="1500">
                          <a:solidFill>
                            <a:srgbClr val="000000"/>
                          </a:solidFill>
                          <a:latin typeface="Barlow Medium"/>
                          <a:ea typeface="Barlow Medium"/>
                          <a:cs typeface="Barlow Medium"/>
                          <a:sym typeface="Barlow Medium"/>
                        </a:rPr>
                        <a:t>)</a:t>
                      </a:r>
                      <a:endParaRPr lang="en-US" sz="1500">
                        <a:solidFill>
                          <a:srgbClr val="000000"/>
                        </a:solidFill>
                        <a:latin typeface="Barlow Medium"/>
                        <a:ea typeface="Barlow Medium"/>
                        <a:cs typeface="Barlow Medium"/>
                        <a:sym typeface="Barlow Medium"/>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CDCD"/>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Sunnah of Eating</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The Prophet's instruction to fill the stomach with 1/3 food, 1/3 water, and 1/3 air.</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r>
              <a:tr h="1645953">
                <a:tc>
                  <a:txBody>
                    <a:bodyPr/>
                    <a:lstStyle/>
                    <a:p>
                      <a:pPr algn="ctr">
                        <a:lnSpc>
                          <a:spcPts val="2100"/>
                        </a:lnSpc>
                        <a:defRPr/>
                      </a:pPr>
                      <a:r>
                        <a:rPr lang="en-US" sz="1500">
                          <a:solidFill>
                            <a:srgbClr val="000000"/>
                          </a:solidFill>
                          <a:latin typeface="Barlow Medium"/>
                          <a:ea typeface="Barlow Medium"/>
                          <a:cs typeface="Barlow Medium"/>
                          <a:sym typeface="Barlow Medium"/>
                        </a:rPr>
                        <a:t>Resilience </a:t>
                      </a:r>
                      <a:endParaRPr lang="en-US" sz="1100"/>
                    </a:p>
                    <a:p>
                      <a:pPr algn="ctr">
                        <a:lnSpc>
                          <a:spcPts val="2100"/>
                        </a:lnSpc>
                      </a:pPr>
                      <a:r>
                        <a:rPr lang="en-US" sz="1500">
                          <a:solidFill>
                            <a:srgbClr val="000000"/>
                          </a:solidFill>
                          <a:latin typeface="Barlow Medium"/>
                          <a:ea typeface="Barlow Medium"/>
                          <a:cs typeface="Barlow Medium"/>
                          <a:sym typeface="Barlow Medium"/>
                        </a:rPr>
                        <a:t>(Wabi-Sabi)</a:t>
                      </a:r>
                      <a:endParaRPr lang="en-US" sz="1500">
                        <a:solidFill>
                          <a:srgbClr val="000000"/>
                        </a:solidFill>
                        <a:latin typeface="Barlow Medium"/>
                        <a:ea typeface="Barlow Medium"/>
                        <a:cs typeface="Barlow Medium"/>
                        <a:sym typeface="Barlow Medium"/>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CDCD"/>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Sabr &amp; Tawakkul</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c>
                  <a:txBody>
                    <a:bodyPr/>
                    <a:lstStyle/>
                    <a:p>
                      <a:pPr algn="ctr">
                        <a:lnSpc>
                          <a:spcPts val="2100"/>
                        </a:lnSpc>
                        <a:defRPr/>
                      </a:pPr>
                      <a:r>
                        <a:rPr lang="en-US" sz="1500">
                          <a:solidFill>
                            <a:srgbClr val="000000"/>
                          </a:solidFill>
                          <a:latin typeface="Barlow Medium"/>
                          <a:ea typeface="Barlow Medium"/>
                          <a:cs typeface="Barlow Medium"/>
                          <a:sym typeface="Barlow Medium"/>
                        </a:rPr>
                        <a:t>Patience through trials, acceptance of impermanence, and trust in divine decree (Qadar).</a:t>
                      </a:r>
                      <a:endParaRPr lang="en-US" sz="110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FFE3E3"/>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10751" b="-10751"/>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1479916" y="819316"/>
            <a:ext cx="6541162" cy="1011946"/>
          </a:xfrm>
          <a:prstGeom prst="rect">
            <a:avLst/>
          </a:prstGeom>
        </p:spPr>
        <p:txBody>
          <a:bodyPr lIns="0" tIns="0" rIns="0" bIns="0" rtlCol="0" anchor="t">
            <a:spAutoFit/>
          </a:bodyPr>
          <a:lstStyle/>
          <a:p>
            <a:pPr algn="ctr">
              <a:lnSpc>
                <a:spcPts val="8275"/>
              </a:lnSpc>
            </a:pPr>
            <a:r>
              <a:rPr lang="en-US" sz="5910" spc="59">
                <a:solidFill>
                  <a:srgbClr val="FFDE59"/>
                </a:solidFill>
                <a:latin typeface="Tex Gyre Termes"/>
                <a:ea typeface="Tex Gyre Termes"/>
                <a:cs typeface="Tex Gyre Termes"/>
                <a:sym typeface="Tex Gyre Termes"/>
              </a:rPr>
              <a:t>The Energy of Youth</a:t>
            </a:r>
            <a:endParaRPr lang="en-US" sz="5910" spc="59">
              <a:solidFill>
                <a:srgbClr val="FFDE59"/>
              </a:solidFill>
              <a:latin typeface="Tex Gyre Termes"/>
              <a:ea typeface="Tex Gyre Termes"/>
              <a:cs typeface="Tex Gyre Termes"/>
              <a:sym typeface="Tex Gyre Terme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1040509" y="819316"/>
            <a:ext cx="7419975" cy="1011946"/>
          </a:xfrm>
          <a:prstGeom prst="rect">
            <a:avLst/>
          </a:prstGeom>
        </p:spPr>
        <p:txBody>
          <a:bodyPr lIns="0" tIns="0" rIns="0" bIns="0" rtlCol="0" anchor="t">
            <a:spAutoFit/>
          </a:bodyPr>
          <a:lstStyle/>
          <a:p>
            <a:pPr algn="ctr">
              <a:lnSpc>
                <a:spcPts val="8275"/>
              </a:lnSpc>
            </a:pPr>
            <a:r>
              <a:rPr lang="en-US" sz="5910" spc="59">
                <a:solidFill>
                  <a:srgbClr val="211E18"/>
                </a:solidFill>
                <a:latin typeface="Tex Gyre Termes"/>
                <a:ea typeface="Tex Gyre Termes"/>
                <a:cs typeface="Tex Gyre Termes"/>
                <a:sym typeface="Tex Gyre Termes"/>
              </a:rPr>
              <a:t>The Spectrum of Living</a:t>
            </a:r>
            <a:endParaRPr lang="en-US" sz="5910" spc="59">
              <a:solidFill>
                <a:srgbClr val="211E18"/>
              </a:solidFill>
              <a:latin typeface="Tex Gyre Termes"/>
              <a:ea typeface="Tex Gyre Termes"/>
              <a:cs typeface="Tex Gyre Termes"/>
              <a:sym typeface="Tex Gyre Termes"/>
            </a:endParaRPr>
          </a:p>
        </p:txBody>
      </p:sp>
      <p:sp>
        <p:nvSpPr>
          <p:cNvPr id="6" name="TextBox 6"/>
          <p:cNvSpPr txBox="1"/>
          <p:nvPr/>
        </p:nvSpPr>
        <p:spPr>
          <a:xfrm>
            <a:off x="3321390" y="4331100"/>
            <a:ext cx="1543050" cy="571913"/>
          </a:xfrm>
          <a:prstGeom prst="rect">
            <a:avLst/>
          </a:prstGeom>
        </p:spPr>
        <p:txBody>
          <a:bodyPr lIns="0" tIns="0" rIns="0" bIns="0" rtlCol="0" anchor="t">
            <a:spAutoFit/>
          </a:bodyPr>
          <a:lstStyle/>
          <a:p>
            <a:pPr algn="ctr">
              <a:lnSpc>
                <a:spcPts val="4700"/>
              </a:lnSpc>
            </a:pPr>
            <a:r>
              <a:rPr lang="en-US" sz="3355" spc="-10">
                <a:solidFill>
                  <a:srgbClr val="211E18"/>
                </a:solidFill>
                <a:latin typeface="Tex Gyre Termes"/>
                <a:ea typeface="Tex Gyre Termes"/>
                <a:cs typeface="Tex Gyre Termes"/>
                <a:sym typeface="Tex Gyre Termes"/>
              </a:rPr>
              <a:t>Existing.</a:t>
            </a:r>
            <a:endParaRPr lang="en-US" sz="3355" spc="-10">
              <a:solidFill>
                <a:srgbClr val="211E18"/>
              </a:solidFill>
              <a:latin typeface="Tex Gyre Termes"/>
              <a:ea typeface="Tex Gyre Termes"/>
              <a:cs typeface="Tex Gyre Termes"/>
              <a:sym typeface="Tex Gyre Termes"/>
            </a:endParaRPr>
          </a:p>
        </p:txBody>
      </p:sp>
      <p:sp>
        <p:nvSpPr>
          <p:cNvPr id="7" name="TextBox 7"/>
          <p:cNvSpPr txBox="1"/>
          <p:nvPr/>
        </p:nvSpPr>
        <p:spPr>
          <a:xfrm>
            <a:off x="1364055" y="4905745"/>
            <a:ext cx="3486150" cy="865916"/>
          </a:xfrm>
          <a:prstGeom prst="rect">
            <a:avLst/>
          </a:prstGeom>
        </p:spPr>
        <p:txBody>
          <a:bodyPr lIns="0" tIns="0" rIns="0" bIns="0" rtlCol="0" anchor="t">
            <a:spAutoFit/>
          </a:bodyPr>
          <a:lstStyle/>
          <a:p>
            <a:pPr algn="r">
              <a:lnSpc>
                <a:spcPts val="2270"/>
              </a:lnSpc>
            </a:pPr>
            <a:r>
              <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rPr>
              <a:t>Surviving the daily routine of</a:t>
            </a:r>
            <a:endPar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r">
              <a:lnSpc>
                <a:spcPts val="2270"/>
              </a:lnSpc>
            </a:pPr>
            <a:r>
              <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rPr>
              <a:t>campus life, deadlines, assignment</a:t>
            </a:r>
            <a:endPar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r">
              <a:lnSpc>
                <a:spcPts val="2270"/>
              </a:lnSpc>
            </a:pPr>
            <a:r>
              <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rPr>
              <a:t>stress, and passive scrolling.</a:t>
            </a:r>
            <a:endParaRPr lang="en-US" sz="1950" spc="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p:txBody>
      </p:sp>
      <p:sp>
        <p:nvSpPr>
          <p:cNvPr id="8" name="TextBox 8"/>
          <p:cNvSpPr txBox="1"/>
          <p:nvPr/>
        </p:nvSpPr>
        <p:spPr>
          <a:xfrm>
            <a:off x="4944503" y="2888849"/>
            <a:ext cx="3400425" cy="1306311"/>
          </a:xfrm>
          <a:prstGeom prst="rect">
            <a:avLst/>
          </a:prstGeom>
        </p:spPr>
        <p:txBody>
          <a:bodyPr lIns="0" tIns="0" rIns="0" bIns="0" rtlCol="0" anchor="t">
            <a:spAutoFit/>
          </a:bodyPr>
          <a:lstStyle/>
          <a:p>
            <a:pPr algn="r">
              <a:lnSpc>
                <a:spcPts val="3775"/>
              </a:lnSpc>
            </a:pPr>
            <a:r>
              <a:rPr lang="en-US" sz="3160" spc="82">
                <a:solidFill>
                  <a:srgbClr val="211E18"/>
                </a:solidFill>
                <a:latin typeface="Tex Gyre Termes"/>
                <a:ea typeface="Tex Gyre Termes"/>
                <a:cs typeface="Tex Gyre Termes"/>
                <a:sym typeface="Tex Gyre Termes"/>
              </a:rPr>
              <a:t>Practicing.</a:t>
            </a:r>
            <a:endParaRPr lang="en-US" sz="3160" spc="82">
              <a:solidFill>
                <a:srgbClr val="211E18"/>
              </a:solidFill>
              <a:latin typeface="Tex Gyre Termes"/>
              <a:ea typeface="Tex Gyre Termes"/>
              <a:cs typeface="Tex Gyre Termes"/>
              <a:sym typeface="Tex Gyre Termes"/>
            </a:endParaRPr>
          </a:p>
          <a:p>
            <a:pPr algn="r">
              <a:lnSpc>
                <a:spcPts val="2185"/>
              </a:lnSpc>
            </a:pPr>
            <a:r>
              <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rPr>
              <a:t>Fulfilling basic obligations. The</a:t>
            </a:r>
            <a:endPar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r">
              <a:lnSpc>
                <a:spcPts val="2185"/>
              </a:lnSpc>
            </a:pPr>
            <a:r>
              <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rPr>
              <a:t>heart is peaceful, personal, but the</a:t>
            </a:r>
            <a:endPar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r">
              <a:lnSpc>
                <a:spcPts val="2185"/>
              </a:lnSpc>
            </a:pPr>
            <a:r>
              <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rPr>
              <a:t>impact remains self-contained.</a:t>
            </a:r>
            <a:endParaRPr lang="en-US" sz="1830" spc="47">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p:txBody>
      </p:sp>
      <p:sp>
        <p:nvSpPr>
          <p:cNvPr id="9" name="TextBox 9"/>
          <p:cNvSpPr txBox="1"/>
          <p:nvPr/>
        </p:nvSpPr>
        <p:spPr>
          <a:xfrm>
            <a:off x="13284835" y="2058035"/>
            <a:ext cx="2770505" cy="492760"/>
          </a:xfrm>
          <a:prstGeom prst="rect">
            <a:avLst/>
          </a:prstGeom>
        </p:spPr>
        <p:txBody>
          <a:bodyPr lIns="0" tIns="0" rIns="0" bIns="0" rtlCol="0" anchor="t">
            <a:noAutofit/>
          </a:bodyPr>
          <a:lstStyle/>
          <a:p>
            <a:pPr algn="ctr">
              <a:lnSpc>
                <a:spcPts val="4485"/>
              </a:lnSpc>
            </a:pPr>
            <a:r>
              <a:rPr lang="en-US" sz="3205" spc="60">
                <a:solidFill>
                  <a:srgbClr val="211E18"/>
                </a:solidFill>
                <a:latin typeface="Tex Gyre Termes"/>
                <a:ea typeface="Tex Gyre Termes"/>
                <a:cs typeface="Tex Gyre Termes"/>
                <a:sym typeface="Tex Gyre Termes"/>
              </a:rPr>
              <a:t>Benefiting.</a:t>
            </a:r>
            <a:endParaRPr lang="en-US" sz="3205" spc="60">
              <a:solidFill>
                <a:srgbClr val="211E18"/>
              </a:solidFill>
              <a:latin typeface="Tex Gyre Termes"/>
              <a:ea typeface="Tex Gyre Termes"/>
              <a:cs typeface="Tex Gyre Termes"/>
              <a:sym typeface="Tex Gyre Termes"/>
            </a:endParaRPr>
          </a:p>
        </p:txBody>
      </p:sp>
      <p:sp>
        <p:nvSpPr>
          <p:cNvPr id="10" name="TextBox 10"/>
          <p:cNvSpPr txBox="1"/>
          <p:nvPr/>
        </p:nvSpPr>
        <p:spPr>
          <a:xfrm>
            <a:off x="13487539" y="2704814"/>
            <a:ext cx="4200525" cy="1077413"/>
          </a:xfrm>
          <a:prstGeom prst="rect">
            <a:avLst/>
          </a:prstGeom>
        </p:spPr>
        <p:txBody>
          <a:bodyPr lIns="0" tIns="0" rIns="0" bIns="0" rtlCol="0" anchor="t">
            <a:spAutoFit/>
          </a:bodyPr>
          <a:lstStyle/>
          <a:p>
            <a:pPr algn="l">
              <a:lnSpc>
                <a:spcPts val="2170"/>
              </a:lnSpc>
            </a:pPr>
            <a:r>
              <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rPr>
              <a:t>Living out the principle of Khayrun Nas</a:t>
            </a:r>
            <a:endPar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l">
              <a:lnSpc>
                <a:spcPts val="2170"/>
              </a:lnSpc>
            </a:pPr>
            <a:r>
              <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rPr>
              <a:t>("The best of people are those who benefit</a:t>
            </a:r>
            <a:endPar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l">
              <a:lnSpc>
                <a:spcPts val="2170"/>
              </a:lnSpc>
            </a:pPr>
            <a:r>
              <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rPr>
              <a:t>others"). Transforming your energy into</a:t>
            </a:r>
            <a:endPar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a:p>
            <a:pPr algn="l">
              <a:lnSpc>
                <a:spcPts val="2170"/>
              </a:lnSpc>
            </a:pPr>
            <a:r>
              <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rPr>
              <a:t>active campus service.</a:t>
            </a:r>
            <a:endParaRPr lang="en-US" sz="1875" spc="35">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p:txBody>
      </p:sp>
      <p:sp>
        <p:nvSpPr>
          <p:cNvPr id="11" name="TextBox 11"/>
          <p:cNvSpPr txBox="1"/>
          <p:nvPr/>
        </p:nvSpPr>
        <p:spPr>
          <a:xfrm>
            <a:off x="5844565" y="8398583"/>
            <a:ext cx="6648450" cy="539724"/>
          </a:xfrm>
          <a:prstGeom prst="rect">
            <a:avLst/>
          </a:prstGeom>
        </p:spPr>
        <p:txBody>
          <a:bodyPr lIns="0" tIns="0" rIns="0" bIns="0" rtlCol="0" anchor="t">
            <a:spAutoFit/>
          </a:bodyPr>
          <a:lstStyle/>
          <a:p>
            <a:pPr algn="ctr">
              <a:lnSpc>
                <a:spcPts val="4380"/>
              </a:lnSpc>
            </a:pPr>
            <a:r>
              <a:rPr lang="en-US" sz="3125" spc="100">
                <a:solidFill>
                  <a:srgbClr val="211E18"/>
                </a:solidFill>
                <a:latin typeface="Roboto Condensed" panose="02000000000000000000"/>
                <a:ea typeface="Roboto Condensed" panose="02000000000000000000"/>
                <a:cs typeface="Roboto Condensed" panose="02000000000000000000"/>
                <a:sym typeface="Roboto Condensed" panose="02000000000000000000"/>
              </a:rPr>
              <a:t>From Internal Focus to External Service</a:t>
            </a:r>
            <a:endParaRPr lang="en-US" sz="3125" spc="100">
              <a:solidFill>
                <a:srgbClr val="211E18"/>
              </a:solidFill>
              <a:latin typeface="Roboto Condensed" panose="02000000000000000000"/>
              <a:ea typeface="Roboto Condensed" panose="02000000000000000000"/>
              <a:cs typeface="Roboto Condensed" panose="02000000000000000000"/>
              <a:sym typeface="Roboto Condensed" panose="0200000000000000000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73200" y="98953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1979554" y="2260261"/>
            <a:ext cx="3785244" cy="4277111"/>
          </a:xfrm>
          <a:custGeom>
            <a:avLst/>
            <a:gdLst/>
            <a:ahLst/>
            <a:cxnLst/>
            <a:rect l="l" t="t" r="r" b="b"/>
            <a:pathLst>
              <a:path w="3785244" h="4277111">
                <a:moveTo>
                  <a:pt x="0" y="0"/>
                </a:moveTo>
                <a:lnTo>
                  <a:pt x="3785243" y="0"/>
                </a:lnTo>
                <a:lnTo>
                  <a:pt x="3785243" y="4277112"/>
                </a:lnTo>
                <a:lnTo>
                  <a:pt x="0" y="4277112"/>
                </a:lnTo>
                <a:lnTo>
                  <a:pt x="0" y="0"/>
                </a:lnTo>
                <a:close/>
              </a:path>
            </a:pathLst>
          </a:custGeom>
          <a:blipFill>
            <a:blip r:embed="rId4"/>
            <a:stretch>
              <a:fillRect/>
            </a:stretch>
          </a:blipFill>
        </p:spPr>
      </p:sp>
      <p:sp>
        <p:nvSpPr>
          <p:cNvPr id="6" name="TextBox 6"/>
          <p:cNvSpPr txBox="1"/>
          <p:nvPr/>
        </p:nvSpPr>
        <p:spPr>
          <a:xfrm>
            <a:off x="1316314" y="1403152"/>
            <a:ext cx="4818445" cy="1971394"/>
          </a:xfrm>
          <a:prstGeom prst="rect">
            <a:avLst/>
          </a:prstGeom>
        </p:spPr>
        <p:txBody>
          <a:bodyPr lIns="0" tIns="0" rIns="0" bIns="0" rtlCol="0" anchor="t">
            <a:spAutoFit/>
          </a:bodyPr>
          <a:lstStyle/>
          <a:p>
            <a:pPr algn="ctr">
              <a:lnSpc>
                <a:spcPts val="6910"/>
              </a:lnSpc>
            </a:pPr>
            <a:r>
              <a:rPr lang="en-US" sz="7680">
                <a:solidFill>
                  <a:srgbClr val="D0A933"/>
                </a:solidFill>
                <a:latin typeface="ITC Benguiat"/>
                <a:ea typeface="ITC Benguiat"/>
                <a:cs typeface="ITC Benguiat"/>
                <a:sym typeface="ITC Benguiat"/>
              </a:rPr>
              <a:t>DEAR ME,</a:t>
            </a:r>
            <a:endParaRPr lang="en-US" sz="7680">
              <a:solidFill>
                <a:srgbClr val="D0A933"/>
              </a:solidFill>
              <a:latin typeface="ITC Benguiat"/>
              <a:ea typeface="ITC Benguiat"/>
              <a:cs typeface="ITC Benguiat"/>
              <a:sym typeface="ITC Benguiat"/>
            </a:endParaRPr>
          </a:p>
          <a:p>
            <a:pPr algn="ctr">
              <a:lnSpc>
                <a:spcPts val="6910"/>
              </a:lnSpc>
            </a:pPr>
            <a:r>
              <a:rPr lang="en-US" sz="7680">
                <a:solidFill>
                  <a:srgbClr val="D0A933"/>
                </a:solidFill>
                <a:latin typeface="ITC Benguiat"/>
                <a:ea typeface="ITC Benguiat"/>
                <a:cs typeface="ITC Benguiat"/>
                <a:sym typeface="ITC Benguiat"/>
              </a:rPr>
              <a:t>...</a:t>
            </a:r>
            <a:endParaRPr lang="en-US" sz="7680">
              <a:solidFill>
                <a:srgbClr val="D0A933"/>
              </a:solidFill>
              <a:latin typeface="ITC Benguiat"/>
              <a:ea typeface="ITC Benguiat"/>
              <a:cs typeface="ITC Benguiat"/>
              <a:sym typeface="ITC Benguia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91700"/>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2853"/>
            <a:ext cx="18284428" cy="10199284"/>
            <a:chOff x="0" y="0"/>
            <a:chExt cx="24379238" cy="13599046"/>
          </a:xfrm>
        </p:grpSpPr>
        <p:sp>
          <p:nvSpPr>
            <p:cNvPr id="3" name="Freeform 3"/>
            <p:cNvSpPr/>
            <p:nvPr/>
          </p:nvSpPr>
          <p:spPr>
            <a:xfrm>
              <a:off x="0" y="0"/>
              <a:ext cx="24379301" cy="13599033"/>
            </a:xfrm>
            <a:custGeom>
              <a:avLst/>
              <a:gdLst/>
              <a:ahLst/>
              <a:cxnLst/>
              <a:rect l="l" t="t" r="r" b="b"/>
              <a:pathLst>
                <a:path w="24379301" h="13599033">
                  <a:moveTo>
                    <a:pt x="0" y="0"/>
                  </a:moveTo>
                  <a:lnTo>
                    <a:pt x="24379301" y="0"/>
                  </a:lnTo>
                  <a:lnTo>
                    <a:pt x="24379301" y="13599033"/>
                  </a:lnTo>
                  <a:lnTo>
                    <a:pt x="0" y="13599033"/>
                  </a:lnTo>
                  <a:lnTo>
                    <a:pt x="0" y="0"/>
                  </a:lnTo>
                  <a:close/>
                </a:path>
              </a:pathLst>
            </a:custGeom>
            <a:blipFill>
              <a:blip r:embed="rId1"/>
              <a:stretch>
                <a:fillRect t="-29" b="-29"/>
              </a:stretch>
            </a:blipFill>
          </p:spPr>
        </p:sp>
      </p:grpSp>
      <p:sp>
        <p:nvSpPr>
          <p:cNvPr id="4" name="Freeform 4"/>
          <p:cNvSpPr/>
          <p:nvPr/>
        </p:nvSpPr>
        <p:spPr>
          <a:xfrm>
            <a:off x="14158848" y="9742932"/>
            <a:ext cx="7315200" cy="658368"/>
          </a:xfrm>
          <a:custGeom>
            <a:avLst/>
            <a:gdLst/>
            <a:ahLst/>
            <a:cxnLst/>
            <a:rect l="l" t="t" r="r" b="b"/>
            <a:pathLst>
              <a:path w="7315200" h="658368">
                <a:moveTo>
                  <a:pt x="0" y="0"/>
                </a:moveTo>
                <a:lnTo>
                  <a:pt x="7315200" y="0"/>
                </a:lnTo>
                <a:lnTo>
                  <a:pt x="7315200" y="658368"/>
                </a:lnTo>
                <a:lnTo>
                  <a:pt x="0" y="6583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6509056" y="4381881"/>
            <a:ext cx="5269889" cy="1266064"/>
          </a:xfrm>
          <a:prstGeom prst="rect">
            <a:avLst/>
          </a:prstGeom>
        </p:spPr>
        <p:txBody>
          <a:bodyPr lIns="0" tIns="0" rIns="0" bIns="0" rtlCol="0" anchor="t">
            <a:spAutoFit/>
          </a:bodyPr>
          <a:lstStyle/>
          <a:p>
            <a:pPr algn="ctr">
              <a:lnSpc>
                <a:spcPts val="9295"/>
              </a:lnSpc>
              <a:spcBef>
                <a:spcPct val="0"/>
              </a:spcBef>
            </a:pPr>
            <a:r>
              <a:rPr lang="en-US" sz="6640">
                <a:solidFill>
                  <a:srgbClr val="000000"/>
                </a:solidFill>
                <a:latin typeface="ITC Benguiat"/>
                <a:ea typeface="ITC Benguiat"/>
                <a:cs typeface="ITC Benguiat"/>
                <a:sym typeface="ITC Benguiat"/>
              </a:rPr>
              <a:t>QUESTIONS?</a:t>
            </a:r>
            <a:endParaRPr lang="en-US" sz="6640">
              <a:solidFill>
                <a:srgbClr val="000000"/>
              </a:solidFill>
              <a:latin typeface="ITC Benguiat"/>
              <a:ea typeface="ITC Benguiat"/>
              <a:cs typeface="ITC Benguiat"/>
              <a:sym typeface="ITC Benguia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2521</Words>
  <Application>WPS Presentation</Application>
  <PresentationFormat>Custom</PresentationFormat>
  <Paragraphs>210</Paragraphs>
  <Slides>18</Slides>
  <Notes>18</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18</vt:i4>
      </vt:variant>
    </vt:vector>
  </HeadingPairs>
  <TitlesOfParts>
    <vt:vector size="41" baseType="lpstr">
      <vt:lpstr>Arial</vt:lpstr>
      <vt:lpstr>SimSun</vt:lpstr>
      <vt:lpstr>Wingdings</vt:lpstr>
      <vt:lpstr>Playfair Display</vt:lpstr>
      <vt:lpstr>Roboto</vt:lpstr>
      <vt:lpstr>Roboto Condensed</vt:lpstr>
      <vt:lpstr>Big Shoulders Display Bold</vt:lpstr>
      <vt:lpstr>Thonburi</vt:lpstr>
      <vt:lpstr>Tex Gyre Termes</vt:lpstr>
      <vt:lpstr>Barlow Medium</vt:lpstr>
      <vt:lpstr>PT Sans</vt:lpstr>
      <vt:lpstr>RoxboroughCF</vt:lpstr>
      <vt:lpstr>Paalalabas Condensed</vt:lpstr>
      <vt:lpstr>Roboto Bold</vt:lpstr>
      <vt:lpstr>Barlow Medium Italics</vt:lpstr>
      <vt:lpstr>ITC Benguiat</vt:lpstr>
      <vt:lpstr>Microsoft YaHei</vt:lpstr>
      <vt:lpstr>汉仪旗黑</vt:lpstr>
      <vt:lpstr>Arial Unicode MS</vt:lpstr>
      <vt:lpstr>Calibri</vt:lpstr>
      <vt:lpstr>宋体-简</vt:lpstr>
      <vt:lpstr>Apple Color Emoji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World in Your Pocket</dc:title>
  <dc:creator>Ems</dc:creator>
  <cp:lastModifiedBy>EZATUL EMILIA MUHAMMAD ARIF</cp:lastModifiedBy>
  <cp:revision>3</cp:revision>
  <dcterms:created xsi:type="dcterms:W3CDTF">2026-09-06T14:31:09Z</dcterms:created>
  <dcterms:modified xsi:type="dcterms:W3CDTF">2026-09-06T14:31:09Z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1033-12.1.26035.26035</vt:lpwstr>
  </property>
  <property fmtid="{D5CDD505-2E9C-101B-9397-08002B2CF9AE}" pid="3" name="ICV">
    <vt:lpwstr>71214FEA0C1DBC722D799D6A45C5BA57_42</vt:lpwstr>
  </property>
</Properties>
</file>